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4" r:id="rId4"/>
  </p:sldMasterIdLst>
  <p:notesMasterIdLst>
    <p:notesMasterId r:id="rId29"/>
  </p:notesMasterIdLst>
  <p:handoutMasterIdLst>
    <p:handoutMasterId r:id="rId30"/>
  </p:handoutMasterIdLst>
  <p:sldIdLst>
    <p:sldId id="295" r:id="rId5"/>
    <p:sldId id="296" r:id="rId6"/>
    <p:sldId id="282" r:id="rId7"/>
    <p:sldId id="304" r:id="rId8"/>
    <p:sldId id="285" r:id="rId9"/>
    <p:sldId id="297" r:id="rId10"/>
    <p:sldId id="286" r:id="rId11"/>
    <p:sldId id="298" r:id="rId12"/>
    <p:sldId id="305" r:id="rId13"/>
    <p:sldId id="306" r:id="rId14"/>
    <p:sldId id="307" r:id="rId15"/>
    <p:sldId id="308" r:id="rId16"/>
    <p:sldId id="294" r:id="rId17"/>
    <p:sldId id="309" r:id="rId18"/>
    <p:sldId id="310" r:id="rId19"/>
    <p:sldId id="299" r:id="rId20"/>
    <p:sldId id="311" r:id="rId21"/>
    <p:sldId id="313" r:id="rId22"/>
    <p:sldId id="314" r:id="rId23"/>
    <p:sldId id="315" r:id="rId24"/>
    <p:sldId id="316" r:id="rId25"/>
    <p:sldId id="317" r:id="rId26"/>
    <p:sldId id="312" r:id="rId27"/>
    <p:sldId id="26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1293" autoAdjust="0"/>
  </p:normalViewPr>
  <p:slideViewPr>
    <p:cSldViewPr snapToGrid="0">
      <p:cViewPr varScale="1">
        <p:scale>
          <a:sx n="89" d="100"/>
          <a:sy n="89" d="100"/>
        </p:scale>
        <p:origin x="72" y="524"/>
      </p:cViewPr>
      <p:guideLst/>
    </p:cSldViewPr>
  </p:slideViewPr>
  <p:outlineViewPr>
    <p:cViewPr>
      <p:scale>
        <a:sx n="33" d="100"/>
        <a:sy n="33" d="100"/>
      </p:scale>
      <p:origin x="0" y="-48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8/10/relationships/authors" Targe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8/5/2024</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2.jp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8/5/2024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a:t>
            </a:fld>
            <a:endParaRPr lang="en-US" dirty="0"/>
          </a:p>
        </p:txBody>
      </p:sp>
    </p:spTree>
    <p:extLst>
      <p:ext uri="{BB962C8B-B14F-4D97-AF65-F5344CB8AC3E}">
        <p14:creationId xmlns:p14="http://schemas.microsoft.com/office/powerpoint/2010/main" val="245177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11</a:t>
            </a:fld>
            <a:endParaRPr lang="en-US" dirty="0"/>
          </a:p>
        </p:txBody>
      </p:sp>
    </p:spTree>
    <p:extLst>
      <p:ext uri="{BB962C8B-B14F-4D97-AF65-F5344CB8AC3E}">
        <p14:creationId xmlns:p14="http://schemas.microsoft.com/office/powerpoint/2010/main" val="2361003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12</a:t>
            </a:fld>
            <a:endParaRPr lang="en-US" dirty="0"/>
          </a:p>
        </p:txBody>
      </p:sp>
    </p:spTree>
    <p:extLst>
      <p:ext uri="{BB962C8B-B14F-4D97-AF65-F5344CB8AC3E}">
        <p14:creationId xmlns:p14="http://schemas.microsoft.com/office/powerpoint/2010/main" val="25989251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13</a:t>
            </a:fld>
            <a:endParaRPr lang="en-US" dirty="0"/>
          </a:p>
        </p:txBody>
      </p:sp>
    </p:spTree>
    <p:extLst>
      <p:ext uri="{BB962C8B-B14F-4D97-AF65-F5344CB8AC3E}">
        <p14:creationId xmlns:p14="http://schemas.microsoft.com/office/powerpoint/2010/main" val="2438960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14</a:t>
            </a:fld>
            <a:endParaRPr lang="en-US" dirty="0"/>
          </a:p>
        </p:txBody>
      </p:sp>
    </p:spTree>
    <p:extLst>
      <p:ext uri="{BB962C8B-B14F-4D97-AF65-F5344CB8AC3E}">
        <p14:creationId xmlns:p14="http://schemas.microsoft.com/office/powerpoint/2010/main" val="38215174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15</a:t>
            </a:fld>
            <a:endParaRPr lang="en-US" dirty="0"/>
          </a:p>
        </p:txBody>
      </p:sp>
    </p:spTree>
    <p:extLst>
      <p:ext uri="{BB962C8B-B14F-4D97-AF65-F5344CB8AC3E}">
        <p14:creationId xmlns:p14="http://schemas.microsoft.com/office/powerpoint/2010/main" val="1961103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16</a:t>
            </a:fld>
            <a:endParaRPr lang="en-US" dirty="0"/>
          </a:p>
        </p:txBody>
      </p:sp>
    </p:spTree>
    <p:extLst>
      <p:ext uri="{BB962C8B-B14F-4D97-AF65-F5344CB8AC3E}">
        <p14:creationId xmlns:p14="http://schemas.microsoft.com/office/powerpoint/2010/main" val="22792679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17</a:t>
            </a:fld>
            <a:endParaRPr lang="en-US" dirty="0"/>
          </a:p>
        </p:txBody>
      </p:sp>
    </p:spTree>
    <p:extLst>
      <p:ext uri="{BB962C8B-B14F-4D97-AF65-F5344CB8AC3E}">
        <p14:creationId xmlns:p14="http://schemas.microsoft.com/office/powerpoint/2010/main" val="6967453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18</a:t>
            </a:fld>
            <a:endParaRPr lang="en-US" dirty="0"/>
          </a:p>
        </p:txBody>
      </p:sp>
    </p:spTree>
    <p:extLst>
      <p:ext uri="{BB962C8B-B14F-4D97-AF65-F5344CB8AC3E}">
        <p14:creationId xmlns:p14="http://schemas.microsoft.com/office/powerpoint/2010/main" val="23812098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19</a:t>
            </a:fld>
            <a:endParaRPr lang="en-US" dirty="0"/>
          </a:p>
        </p:txBody>
      </p:sp>
    </p:spTree>
    <p:extLst>
      <p:ext uri="{BB962C8B-B14F-4D97-AF65-F5344CB8AC3E}">
        <p14:creationId xmlns:p14="http://schemas.microsoft.com/office/powerpoint/2010/main" val="378575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20</a:t>
            </a:fld>
            <a:endParaRPr lang="en-US" dirty="0"/>
          </a:p>
        </p:txBody>
      </p:sp>
    </p:spTree>
    <p:extLst>
      <p:ext uri="{BB962C8B-B14F-4D97-AF65-F5344CB8AC3E}">
        <p14:creationId xmlns:p14="http://schemas.microsoft.com/office/powerpoint/2010/main" val="892591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a:t>
            </a:fld>
            <a:endParaRPr lang="en-US" dirty="0"/>
          </a:p>
        </p:txBody>
      </p:sp>
    </p:spTree>
    <p:extLst>
      <p:ext uri="{BB962C8B-B14F-4D97-AF65-F5344CB8AC3E}">
        <p14:creationId xmlns:p14="http://schemas.microsoft.com/office/powerpoint/2010/main" val="3039610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21</a:t>
            </a:fld>
            <a:endParaRPr lang="en-US" dirty="0"/>
          </a:p>
        </p:txBody>
      </p:sp>
    </p:spTree>
    <p:extLst>
      <p:ext uri="{BB962C8B-B14F-4D97-AF65-F5344CB8AC3E}">
        <p14:creationId xmlns:p14="http://schemas.microsoft.com/office/powerpoint/2010/main" val="9720314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22</a:t>
            </a:fld>
            <a:endParaRPr lang="en-US" dirty="0"/>
          </a:p>
        </p:txBody>
      </p:sp>
    </p:spTree>
    <p:extLst>
      <p:ext uri="{BB962C8B-B14F-4D97-AF65-F5344CB8AC3E}">
        <p14:creationId xmlns:p14="http://schemas.microsoft.com/office/powerpoint/2010/main" val="24741778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24</a:t>
            </a:fld>
            <a:endParaRPr lang="en-US" dirty="0"/>
          </a:p>
        </p:txBody>
      </p:sp>
    </p:spTree>
    <p:extLst>
      <p:ext uri="{BB962C8B-B14F-4D97-AF65-F5344CB8AC3E}">
        <p14:creationId xmlns:p14="http://schemas.microsoft.com/office/powerpoint/2010/main" val="803951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3</a:t>
            </a:fld>
            <a:endParaRPr lang="en-US" dirty="0"/>
          </a:p>
        </p:txBody>
      </p:sp>
    </p:spTree>
    <p:extLst>
      <p:ext uri="{BB962C8B-B14F-4D97-AF65-F5344CB8AC3E}">
        <p14:creationId xmlns:p14="http://schemas.microsoft.com/office/powerpoint/2010/main" val="2746375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4</a:t>
            </a:fld>
            <a:endParaRPr lang="en-US" dirty="0"/>
          </a:p>
        </p:txBody>
      </p:sp>
    </p:spTree>
    <p:extLst>
      <p:ext uri="{BB962C8B-B14F-4D97-AF65-F5344CB8AC3E}">
        <p14:creationId xmlns:p14="http://schemas.microsoft.com/office/powerpoint/2010/main" val="2098450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5</a:t>
            </a:fld>
            <a:endParaRPr lang="en-US" dirty="0"/>
          </a:p>
        </p:txBody>
      </p:sp>
    </p:spTree>
    <p:extLst>
      <p:ext uri="{BB962C8B-B14F-4D97-AF65-F5344CB8AC3E}">
        <p14:creationId xmlns:p14="http://schemas.microsoft.com/office/powerpoint/2010/main" val="1487654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6</a:t>
            </a:fld>
            <a:endParaRPr lang="en-US" dirty="0"/>
          </a:p>
        </p:txBody>
      </p:sp>
    </p:spTree>
    <p:extLst>
      <p:ext uri="{BB962C8B-B14F-4D97-AF65-F5344CB8AC3E}">
        <p14:creationId xmlns:p14="http://schemas.microsoft.com/office/powerpoint/2010/main" val="1184177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7</a:t>
            </a:fld>
            <a:endParaRPr lang="en-US" dirty="0"/>
          </a:p>
        </p:txBody>
      </p:sp>
    </p:spTree>
    <p:extLst>
      <p:ext uri="{BB962C8B-B14F-4D97-AF65-F5344CB8AC3E}">
        <p14:creationId xmlns:p14="http://schemas.microsoft.com/office/powerpoint/2010/main" val="3168907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8</a:t>
            </a:fld>
            <a:endParaRPr lang="en-US" dirty="0"/>
          </a:p>
        </p:txBody>
      </p:sp>
    </p:spTree>
    <p:extLst>
      <p:ext uri="{BB962C8B-B14F-4D97-AF65-F5344CB8AC3E}">
        <p14:creationId xmlns:p14="http://schemas.microsoft.com/office/powerpoint/2010/main" val="20051488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10</a:t>
            </a:fld>
            <a:endParaRPr lang="en-US" dirty="0"/>
          </a:p>
        </p:txBody>
      </p:sp>
    </p:spTree>
    <p:extLst>
      <p:ext uri="{BB962C8B-B14F-4D97-AF65-F5344CB8AC3E}">
        <p14:creationId xmlns:p14="http://schemas.microsoft.com/office/powerpoint/2010/main" val="33962275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63674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1989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54591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548640" anchor="b" anchorCtr="0">
            <a:noAutofit/>
          </a:bodyPr>
          <a:lstStyle>
            <a:lvl1pPr>
              <a:defRPr/>
            </a:lvl1pPr>
          </a:lstStyle>
          <a:p>
            <a:r>
              <a:rPr lang="en-US" sz="5400" dirty="0">
                <a:solidFill>
                  <a:schemeClr val="tx1"/>
                </a:solidFill>
              </a:rPr>
              <a:t>Click to add title</a:t>
            </a:r>
          </a:p>
        </p:txBody>
      </p:sp>
    </p:spTree>
    <p:extLst>
      <p:ext uri="{BB962C8B-B14F-4D97-AF65-F5344CB8AC3E}">
        <p14:creationId xmlns:p14="http://schemas.microsoft.com/office/powerpoint/2010/main" val="678344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08201"/>
            <a:ext cx="10058399" cy="3760891"/>
          </a:xfrm>
        </p:spPr>
        <p:txBody>
          <a:bodyPr lIns="91440">
            <a:normAutofit/>
          </a:bodyPr>
          <a:lstStyle>
            <a:lvl1pPr marL="347472" indent="-347472">
              <a:spcBef>
                <a:spcPts val="1200"/>
              </a:spcBef>
              <a:spcAft>
                <a:spcPts val="200"/>
              </a:spcAft>
              <a:buFont typeface="Arial" panose="020B0604020202020204" pitchFamily="34" charset="0"/>
              <a:buChar char="•"/>
              <a:defRPr sz="3000"/>
            </a:lvl1pPr>
            <a:lvl2pPr>
              <a:spcBef>
                <a:spcPts val="1200"/>
              </a:spcBef>
              <a:spcAft>
                <a:spcPts val="200"/>
              </a:spcAft>
              <a:defRPr sz="3000"/>
            </a:lvl2pPr>
            <a:lvl3pPr>
              <a:spcBef>
                <a:spcPts val="1200"/>
              </a:spcBef>
              <a:spcAft>
                <a:spcPts val="200"/>
              </a:spcAft>
              <a:defRPr sz="3000"/>
            </a:lvl3pPr>
            <a:lvl4pPr>
              <a:spcBef>
                <a:spcPts val="1200"/>
              </a:spcBef>
              <a:spcAft>
                <a:spcPts val="200"/>
              </a:spcAft>
              <a:defRPr sz="3000"/>
            </a:lvl4pPr>
            <a:lvl5pPr>
              <a:spcBef>
                <a:spcPts val="1200"/>
              </a:spcBef>
              <a:spcAft>
                <a:spcPts val="200"/>
              </a:spcAft>
              <a:defRPr sz="3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64815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4654297" y="2705101"/>
            <a:ext cx="7537703" cy="2926080"/>
          </a:xfrm>
          <a:solidFill>
            <a:schemeClr val="bg1">
              <a:alpha val="93000"/>
            </a:schemeClr>
          </a:solidFill>
        </p:spPr>
        <p:txBody>
          <a:bodyPr lIns="822960" tIns="274320" rIns="822960" bIns="548640" anchor="b" anchorCtr="0">
            <a:noAutofit/>
          </a:bodyPr>
          <a:lstStyle>
            <a:lvl1pPr>
              <a:lnSpc>
                <a:spcPct val="80000"/>
              </a:lnSpc>
              <a:defRPr sz="4800"/>
            </a:lvl1pPr>
          </a:lstStyle>
          <a:p>
            <a:r>
              <a:rPr lang="en-US" sz="5400" dirty="0">
                <a:solidFill>
                  <a:schemeClr val="tx1"/>
                </a:solidFill>
              </a:rPr>
              <a:t>Click to add title</a:t>
            </a:r>
          </a:p>
        </p:txBody>
      </p:sp>
    </p:spTree>
    <p:extLst>
      <p:ext uri="{BB962C8B-B14F-4D97-AF65-F5344CB8AC3E}">
        <p14:creationId xmlns:p14="http://schemas.microsoft.com/office/powerpoint/2010/main" val="21436810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Section Break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7DBCCDB-B58C-45B3-9E63-49F7B0819260}"/>
              </a:ext>
              <a:ext uri="{C183D7F6-B498-43B3-948B-1728B52AA6E4}">
                <adec:decorative xmlns:adec="http://schemas.microsoft.com/office/drawing/2017/decorative" val="1"/>
              </a:ext>
            </a:extLst>
          </p:cNvPr>
          <p:cNvSpPr/>
          <p:nvPr userDrawn="1"/>
        </p:nvSpPr>
        <p:spPr bwMode="white">
          <a:xfrm>
            <a:off x="0" y="4334005"/>
            <a:ext cx="12192000" cy="252399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E244128-E256-C1DC-AC6D-2BF10AC410DF}"/>
              </a:ext>
            </a:extLst>
          </p:cNvPr>
          <p:cNvSpPr>
            <a:spLocks noGrp="1"/>
          </p:cNvSpPr>
          <p:nvPr>
            <p:ph type="title" hasCustomPrompt="1"/>
          </p:nvPr>
        </p:nvSpPr>
        <p:spPr>
          <a:xfrm>
            <a:off x="1065212" y="4609578"/>
            <a:ext cx="10058400" cy="1295922"/>
          </a:xfrm>
        </p:spPr>
        <p:txBody>
          <a:bodyPr>
            <a:normAutofit/>
          </a:bodyPr>
          <a:lstStyle>
            <a:lvl1pPr>
              <a:defRPr sz="4800">
                <a:solidFill>
                  <a:schemeClr val="bg1"/>
                </a:solidFill>
              </a:defRPr>
            </a:lvl1pPr>
          </a:lstStyle>
          <a:p>
            <a:r>
              <a:rPr lang="en-US" dirty="0"/>
              <a:t>Click to add title</a:t>
            </a: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hasCustomPrompt="1"/>
          </p:nvPr>
        </p:nvSpPr>
        <p:spPr>
          <a:xfrm>
            <a:off x="1065212" y="5943600"/>
            <a:ext cx="10058400" cy="914400"/>
          </a:xfrm>
        </p:spPr>
        <p:txBody>
          <a:bodyPr lIns="91440">
            <a:normAutofit/>
          </a:bodyPr>
          <a:lstStyle>
            <a:lvl1pPr marL="0" indent="0">
              <a:buNone/>
              <a:defRPr sz="2400">
                <a:solidFill>
                  <a:schemeClr val="bg1"/>
                </a:solidFill>
              </a:defRPr>
            </a:lvl1pPr>
          </a:lstStyle>
          <a:p>
            <a:r>
              <a:rPr lang="en-US" sz="1500" dirty="0">
                <a:solidFill>
                  <a:schemeClr val="bg1"/>
                </a:solidFill>
              </a:rPr>
              <a:t>Click to add subtitle</a:t>
            </a: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814982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3">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82849"/>
            <a:ext cx="10058399" cy="3956692"/>
          </a:xfrm>
        </p:spPr>
        <p:txBody>
          <a:bodyPr lIns="91440">
            <a:normAutofit/>
          </a:bodyPr>
          <a:lstStyle>
            <a:lvl1pPr marL="0" indent="0">
              <a:spcBef>
                <a:spcPts val="1200"/>
              </a:spcBef>
              <a:spcAft>
                <a:spcPts val="200"/>
              </a:spcAft>
              <a:buFont typeface="Arial" panose="020B0604020202020204" pitchFamily="34" charset="0"/>
              <a:buNone/>
              <a:defRPr sz="2400"/>
            </a:lvl1pPr>
            <a:lvl2pPr marL="384048" indent="-182880">
              <a:spcBef>
                <a:spcPts val="1200"/>
              </a:spcBef>
              <a:spcAft>
                <a:spcPts val="200"/>
              </a:spcAft>
              <a:buClr>
                <a:schemeClr val="accent2"/>
              </a:buClr>
              <a:buFont typeface="Arial" panose="020B0604020202020204" pitchFamily="34" charset="0"/>
              <a:buChar char="•"/>
              <a:defRPr sz="2400"/>
            </a:lvl2pPr>
            <a:lvl3pPr>
              <a:spcBef>
                <a:spcPts val="1200"/>
              </a:spcBef>
              <a:spcAft>
                <a:spcPts val="200"/>
              </a:spcAft>
              <a:defRPr sz="2400"/>
            </a:lvl3pPr>
            <a:lvl4pPr>
              <a:spcBef>
                <a:spcPts val="1200"/>
              </a:spcBef>
              <a:spcAft>
                <a:spcPts val="200"/>
              </a:spcAft>
              <a:defRPr sz="2400"/>
            </a:lvl4pPr>
            <a:lvl5pPr>
              <a:spcBef>
                <a:spcPts val="1200"/>
              </a:spcBef>
              <a:spcAft>
                <a:spcPts val="200"/>
              </a:spcAft>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00539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822960" anchor="b" anchorCtr="0">
            <a:noAutofit/>
          </a:bodyPr>
          <a:lstStyle>
            <a:lvl1pPr>
              <a:defRPr sz="4800"/>
            </a:lvl1pPr>
          </a:lstStyle>
          <a:p>
            <a:r>
              <a:rPr lang="en-US" sz="5400" dirty="0">
                <a:solidFill>
                  <a:schemeClr val="tx1"/>
                </a:solidFill>
              </a:rPr>
              <a:t>Click to add title</a:t>
            </a: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hasCustomPrompt="1"/>
          </p:nvPr>
        </p:nvSpPr>
        <p:spPr>
          <a:xfrm>
            <a:off x="845389" y="4735798"/>
            <a:ext cx="6692313" cy="845849"/>
          </a:xfrm>
        </p:spPr>
        <p:txBody>
          <a:bodyPr>
            <a:normAutofit/>
          </a:bodyPr>
          <a:lstStyle>
            <a:lvl1pPr marL="0" indent="0">
              <a:buNone/>
              <a:defRPr sz="2400"/>
            </a:lvl1pPr>
          </a:lstStyle>
          <a:p>
            <a:r>
              <a:rPr lang="en-US" dirty="0">
                <a:solidFill>
                  <a:schemeClr val="tx1"/>
                </a:solidFill>
              </a:rPr>
              <a:t>Click to add subtitle</a:t>
            </a:r>
          </a:p>
        </p:txBody>
      </p:sp>
    </p:spTree>
    <p:extLst>
      <p:ext uri="{BB962C8B-B14F-4D97-AF65-F5344CB8AC3E}">
        <p14:creationId xmlns:p14="http://schemas.microsoft.com/office/powerpoint/2010/main" val="14767523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2 Columns">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1" y="2183367"/>
            <a:ext cx="4998720"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Content Placeholder 11">
            <a:extLst>
              <a:ext uri="{FF2B5EF4-FFF2-40B4-BE49-F238E27FC236}">
                <a16:creationId xmlns:a16="http://schemas.microsoft.com/office/drawing/2014/main" id="{BEAF6B01-7E55-3A14-DE85-588680B0910B}"/>
              </a:ext>
            </a:extLst>
          </p:cNvPr>
          <p:cNvSpPr>
            <a:spLocks noGrp="1"/>
          </p:cNvSpPr>
          <p:nvPr>
            <p:ph idx="13" hasCustomPrompt="1"/>
          </p:nvPr>
        </p:nvSpPr>
        <p:spPr>
          <a:xfrm>
            <a:off x="6503438" y="2183367"/>
            <a:ext cx="4672294"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513635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and Content 2">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hasCustomPrompt="1"/>
          </p:nvPr>
        </p:nvSpPr>
        <p:spPr>
          <a:xfrm>
            <a:off x="1097279" y="286603"/>
            <a:ext cx="9966960" cy="1450757"/>
          </a:xfrm>
        </p:spPr>
        <p:txBody>
          <a:bodyPr/>
          <a:lstStyle>
            <a:lvl1pPr>
              <a:defRPr/>
            </a:lvl1pPr>
          </a:lstStyle>
          <a:p>
            <a:r>
              <a:rPr lang="en-US" dirty="0"/>
              <a:t>Click to add title</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1097280" y="2194560"/>
            <a:ext cx="6024003" cy="3754425"/>
          </a:xfrm>
        </p:spPr>
        <p:txBody>
          <a:bodyPr lIns="91440">
            <a:normAutofit/>
          </a:bodyPr>
          <a:lstStyle>
            <a:lvl1pPr marL="0" indent="0">
              <a:spcBef>
                <a:spcPts val="1200"/>
              </a:spcBef>
              <a:spcAft>
                <a:spcPts val="200"/>
              </a:spcAft>
              <a:buNone/>
              <a:defRPr sz="2400"/>
            </a:lvl1pPr>
            <a:lvl2pPr marL="347472" indent="-347472">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7406640" y="2194560"/>
            <a:ext cx="4067175" cy="3754425"/>
          </a:xfrm>
          <a:solidFill>
            <a:schemeClr val="tx1">
              <a:lumMod val="85000"/>
              <a:lumOff val="15000"/>
            </a:schemeClr>
          </a:solidFill>
        </p:spPr>
        <p:txBody>
          <a:bodyPr lIns="274320" tIns="274320" rIns="274320" bIns="274320">
            <a:normAutofit/>
          </a:bodyPr>
          <a:lstStyle>
            <a:lvl1pPr marL="512064" indent="-512064">
              <a:buClr>
                <a:schemeClr val="accent2"/>
              </a:buClr>
              <a:buFont typeface="+mj-lt"/>
              <a:buAutoNum type="arabicPeriod"/>
              <a:defRPr sz="2000">
                <a:solidFill>
                  <a:schemeClr val="bg1"/>
                </a:solidFill>
              </a:defRPr>
            </a:lvl1pPr>
            <a:lvl2pPr marL="658368" indent="-457200">
              <a:buClr>
                <a:schemeClr val="accent2"/>
              </a:buClr>
              <a:buFont typeface="+mj-lt"/>
              <a:buAutoNum type="arabicPeriod"/>
              <a:defRPr sz="2000">
                <a:solidFill>
                  <a:schemeClr val="bg1"/>
                </a:solidFill>
              </a:defRPr>
            </a:lvl2pPr>
            <a:lvl3pPr marL="841248" indent="-457200">
              <a:buClr>
                <a:schemeClr val="accent2"/>
              </a:buClr>
              <a:buFont typeface="+mj-lt"/>
              <a:buAutoNum type="arabicPeriod"/>
              <a:defRPr sz="2000">
                <a:solidFill>
                  <a:schemeClr val="bg1"/>
                </a:solidFill>
              </a:defRPr>
            </a:lvl3pPr>
            <a:lvl4pPr marL="1024128" indent="-457200">
              <a:buClr>
                <a:schemeClr val="accent2"/>
              </a:buClr>
              <a:buFont typeface="+mj-lt"/>
              <a:buAutoNum type="arabicPeriod"/>
              <a:defRPr sz="2000">
                <a:solidFill>
                  <a:schemeClr val="bg1"/>
                </a:solidFill>
              </a:defRPr>
            </a:lvl4pPr>
            <a:lvl5pPr marL="1207008" indent="-457200">
              <a:buClr>
                <a:schemeClr val="accent2"/>
              </a:buClr>
              <a:buFont typeface="+mj-lt"/>
              <a:buAutoNum type="arabicPeriod"/>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cxnSp>
        <p:nvCxnSpPr>
          <p:cNvPr id="5" name="Straight Connector 4">
            <a:extLst>
              <a:ext uri="{FF2B5EF4-FFF2-40B4-BE49-F238E27FC236}">
                <a16:creationId xmlns:a16="http://schemas.microsoft.com/office/drawing/2014/main" id="{D11493E3-605E-569A-BC16-ACFDDE98E130}"/>
              </a:ext>
              <a:ext uri="{C183D7F6-B498-43B3-948B-1728B52AA6E4}">
                <adec:decorative xmlns:adec="http://schemas.microsoft.com/office/drawing/2017/decorative" val="1"/>
              </a:ext>
            </a:extLst>
          </p:cNvPr>
          <p:cNvCxnSpPr/>
          <p:nvPr userDrawn="1"/>
        </p:nvCxnSpPr>
        <p:spPr>
          <a:xfrm>
            <a:off x="1097280"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1303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918782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Title and Content and 2 Columns Lef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p:nvPr>
        </p:nvSpPr>
        <p:spPr>
          <a:xfrm>
            <a:off x="5131676" y="286603"/>
            <a:ext cx="6024004" cy="1788527"/>
          </a:xfrm>
        </p:spPr>
        <p:txBody>
          <a:bodyPr/>
          <a:lstStyle>
            <a:lvl1pPr>
              <a:defRPr/>
            </a:lvl1pPr>
          </a:lstStyle>
          <a:p>
            <a:r>
              <a:rPr lang="en-US"/>
              <a:t>Click to edit Master title style</a:t>
            </a:r>
            <a:endParaRPr lang="en-US" dirty="0"/>
          </a:p>
        </p:txBody>
      </p:sp>
      <p:cxnSp>
        <p:nvCxnSpPr>
          <p:cNvPr id="16" name="Straight Connector 15">
            <a:extLst>
              <a:ext uri="{FF2B5EF4-FFF2-40B4-BE49-F238E27FC236}">
                <a16:creationId xmlns:a16="http://schemas.microsoft.com/office/drawing/2014/main" id="{C6487FB7-F6EE-0454-5FB0-228B2EBCBD55}"/>
              </a:ext>
              <a:ext uri="{C183D7F6-B498-43B3-948B-1728B52AA6E4}">
                <adec:decorative xmlns:adec="http://schemas.microsoft.com/office/drawing/2017/decorative" val="1"/>
              </a:ext>
            </a:extLst>
          </p:cNvPr>
          <p:cNvCxnSpPr>
            <a:cxnSpLocks/>
          </p:cNvCxnSpPr>
          <p:nvPr userDrawn="1"/>
        </p:nvCxnSpPr>
        <p:spPr>
          <a:xfrm>
            <a:off x="5130366" y="2166571"/>
            <a:ext cx="6030126"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0">
            <a:extLst>
              <a:ext uri="{FF2B5EF4-FFF2-40B4-BE49-F238E27FC236}">
                <a16:creationId xmlns:a16="http://schemas.microsoft.com/office/drawing/2014/main" id="{7E27ABCA-7CD7-B1C6-D787-E3B8959F7FE4}"/>
              </a:ext>
            </a:extLst>
          </p:cNvPr>
          <p:cNvSpPr>
            <a:spLocks noGrp="1"/>
          </p:cNvSpPr>
          <p:nvPr>
            <p:ph sz="quarter" idx="15" hasCustomPrompt="1"/>
          </p:nvPr>
        </p:nvSpPr>
        <p:spPr>
          <a:xfrm>
            <a:off x="639763" y="287338"/>
            <a:ext cx="4067175" cy="2801123"/>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639763" y="3416796"/>
            <a:ext cx="4067175" cy="2801124"/>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5131676" y="2258012"/>
            <a:ext cx="6024003" cy="3959908"/>
          </a:xfrm>
        </p:spPr>
        <p:txBody>
          <a:bodyPr lIns="91440">
            <a:normAutofit/>
          </a:bodyPr>
          <a:lstStyle>
            <a:lvl1pPr marL="0" indent="0">
              <a:spcBef>
                <a:spcPts val="1200"/>
              </a:spcBef>
              <a:spcAft>
                <a:spcPts val="200"/>
              </a:spcAft>
              <a:buNone/>
              <a:defRPr sz="2400"/>
            </a:lvl1pPr>
            <a:lvl2pPr>
              <a:spcBef>
                <a:spcPts val="1200"/>
              </a:spcBef>
              <a:spcAft>
                <a:spcPts val="200"/>
              </a:spcAft>
              <a:defRPr sz="2000"/>
            </a:lvl2pPr>
            <a:lvl3pPr>
              <a:spcBef>
                <a:spcPts val="1200"/>
              </a:spcBef>
              <a:spcAft>
                <a:spcPts val="200"/>
              </a:spcAft>
              <a:defRPr sz="1600"/>
            </a:lvl3pPr>
            <a:lvl4pPr>
              <a:spcBef>
                <a:spcPts val="1200"/>
              </a:spcBef>
              <a:spcAft>
                <a:spcPts val="200"/>
              </a:spcAft>
              <a:defRPr sz="1600"/>
            </a:lvl4pPr>
            <a:lvl5pPr>
              <a:spcBef>
                <a:spcPts val="1200"/>
              </a:spcBef>
              <a:spcAft>
                <a:spcPts val="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250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ab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09674" y="286603"/>
            <a:ext cx="9946006" cy="1450757"/>
          </a:xfrm>
        </p:spPr>
        <p:txBody>
          <a:bodyPr lIns="0"/>
          <a:lstStyle>
            <a:lvl1pPr>
              <a:defRPr/>
            </a:lvl1pPr>
          </a:lstStyle>
          <a:p>
            <a:r>
              <a:rPr lang="en-US" dirty="0"/>
              <a:t>Click to add title</a:t>
            </a:r>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Table Placeholder 5">
            <a:extLst>
              <a:ext uri="{FF2B5EF4-FFF2-40B4-BE49-F238E27FC236}">
                <a16:creationId xmlns:a16="http://schemas.microsoft.com/office/drawing/2014/main" id="{7AA6B9BC-99C6-B9CE-63BB-C79284371A4A}"/>
              </a:ext>
            </a:extLst>
          </p:cNvPr>
          <p:cNvSpPr>
            <a:spLocks noGrp="1"/>
          </p:cNvSpPr>
          <p:nvPr>
            <p:ph type="tbl" sz="quarter" idx="13"/>
          </p:nvPr>
        </p:nvSpPr>
        <p:spPr>
          <a:xfrm>
            <a:off x="1209357" y="2313432"/>
            <a:ext cx="9946006" cy="3670837"/>
          </a:xfrm>
        </p:spPr>
        <p:txBody>
          <a:bodyPr/>
          <a:lstStyle>
            <a:lvl1pPr>
              <a:defRPr/>
            </a:lvl1pPr>
          </a:lstStyle>
          <a:p>
            <a:r>
              <a:rPr lang="en-US"/>
              <a:t>Click icon to add table</a:t>
            </a:r>
            <a:endParaRPr lang="en-US" dirty="0"/>
          </a:p>
        </p:txBody>
      </p:sp>
    </p:spTree>
    <p:extLst>
      <p:ext uri="{BB962C8B-B14F-4D97-AF65-F5344CB8AC3E}">
        <p14:creationId xmlns:p14="http://schemas.microsoft.com/office/powerpoint/2010/main" val="1167911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hasCustomPrompt="1"/>
          </p:nvPr>
        </p:nvSpPr>
        <p:spPr>
          <a:xfrm>
            <a:off x="7859485" y="640080"/>
            <a:ext cx="3690257" cy="2450676"/>
          </a:xfrm>
        </p:spPr>
        <p:txBody>
          <a:bodyPr>
            <a:normAutofit/>
          </a:bodyPr>
          <a:lstStyle>
            <a:lvl1pPr>
              <a:defRPr/>
            </a:lvl1pPr>
          </a:lstStyle>
          <a:p>
            <a:r>
              <a:rPr lang="en-US" dirty="0"/>
              <a:t>Click to add title</a:t>
            </a:r>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3255512"/>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normAutofit/>
          </a:bodyPr>
          <a:lstStyle>
            <a:lvl1pPr algn="ctr">
              <a:defRPr sz="1800"/>
            </a:lvl1pPr>
          </a:lstStyle>
          <a:p>
            <a:r>
              <a:rPr lang="en-US"/>
              <a:t>Click icon to add picture</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hasCustomPrompt="1"/>
          </p:nvPr>
        </p:nvSpPr>
        <p:spPr>
          <a:xfrm>
            <a:off x="7859485" y="3429000"/>
            <a:ext cx="3690257" cy="2440094"/>
          </a:xfrm>
        </p:spPr>
        <p:txBody>
          <a:bodyPr lIns="91440">
            <a:normAutofit/>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866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a:t>Presentation Title</a:t>
            </a:r>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33236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708489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6516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a:t>20XX</a:t>
            </a:r>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9718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A8464DCA-A9BF-A892-3059-84E13570D01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702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a:t>20XX</a:t>
            </a:r>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5264630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6" name="Footer Placeholder 5"/>
          <p:cNvSpPr>
            <a:spLocks noGrp="1"/>
          </p:cNvSpPr>
          <p:nvPr>
            <p:ph type="ftr" sz="quarter" idx="11"/>
          </p:nvPr>
        </p:nvSpPr>
        <p:spPr>
          <a:xfrm>
            <a:off x="1097279" y="6446838"/>
            <a:ext cx="681826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06775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a:t>20XX</a:t>
            </a:r>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560720"/>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 id="2147483782" r:id="rId18"/>
    <p:sldLayoutId id="2147483783" r:id="rId19"/>
    <p:sldLayoutId id="2147483784" r:id="rId20"/>
    <p:sldLayoutId id="2147483787" r:id="rId21"/>
    <p:sldLayoutId id="2147483788" r:id="rId22"/>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20.xml"/><Relationship Id="rId4" Type="http://schemas.openxmlformats.org/officeDocument/2006/relationships/image" Target="../media/image10.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hyperlink" Target="https://medium.com/bitgrit-data-science-publication/building-an-image-classification-model-with-pytorch-from-scratch-f10452073212" TargetMode="External"/><Relationship Id="rId7" Type="http://schemas.openxmlformats.org/officeDocument/2006/relationships/hyperlink" Target="https://pytorch.org/tutorials/beginner/blitz/cifar10_tutorial.html" TargetMode="External"/><Relationship Id="rId2" Type="http://schemas.openxmlformats.org/officeDocument/2006/relationships/image" Target="../media/image11.jpeg"/><Relationship Id="rId1" Type="http://schemas.openxmlformats.org/officeDocument/2006/relationships/slideLayout" Target="../slideLayouts/slideLayout21.xml"/><Relationship Id="rId6" Type="http://schemas.openxmlformats.org/officeDocument/2006/relationships/hyperlink" Target="https://towardsdatascience.com/pytorch-vision-multiclass-image-classification-531025193aa" TargetMode="External"/><Relationship Id="rId5" Type="http://schemas.openxmlformats.org/officeDocument/2006/relationships/hyperlink" Target="https://medium.com/thecyphy/train-cnn-model-with-pytorch-21dafb918f48" TargetMode="External"/><Relationship Id="rId4" Type="http://schemas.openxmlformats.org/officeDocument/2006/relationships/hyperlink" Target="https://www.kaggle.com/code/arnoldyanga/image-classification-using-pytorch"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2.xml"/><Relationship Id="rId1" Type="http://schemas.openxmlformats.org/officeDocument/2006/relationships/slideLayout" Target="../slideLayouts/slideLayout22.xml"/><Relationship Id="rId4" Type="http://schemas.openxmlformats.org/officeDocument/2006/relationships/hyperlink" Target="https://github.com/Dhruv1603"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5.xml"/><Relationship Id="rId5" Type="http://schemas.openxmlformats.org/officeDocument/2006/relationships/image" Target="../media/image5.jpe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 group of people sitting at a table">
            <a:extLst>
              <a:ext uri="{FF2B5EF4-FFF2-40B4-BE49-F238E27FC236}">
                <a16:creationId xmlns:a16="http://schemas.microsoft.com/office/drawing/2014/main" id="{6BEAD192-141F-FDDE-021B-8674B81EECD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p:pic>
      <p:sp>
        <p:nvSpPr>
          <p:cNvPr id="6" name="Title 5">
            <a:extLst>
              <a:ext uri="{FF2B5EF4-FFF2-40B4-BE49-F238E27FC236}">
                <a16:creationId xmlns:a16="http://schemas.microsoft.com/office/drawing/2014/main" id="{8C834208-78D3-55FF-0568-AC7434753C76}"/>
              </a:ext>
            </a:extLst>
          </p:cNvPr>
          <p:cNvSpPr>
            <a:spLocks noGrp="1"/>
          </p:cNvSpPr>
          <p:nvPr>
            <p:ph type="ctrTitle"/>
          </p:nvPr>
        </p:nvSpPr>
        <p:spPr/>
        <p:txBody>
          <a:bodyPr/>
          <a:lstStyle/>
          <a:p>
            <a:r>
              <a:rPr lang="en-US" sz="5400" b="1" i="1" dirty="0"/>
              <a:t>CAPSTONE PROJECT PYTORCH</a:t>
            </a:r>
            <a:endParaRPr lang="en-US" b="1" i="1" dirty="0"/>
          </a:p>
        </p:txBody>
      </p:sp>
    </p:spTree>
    <p:extLst>
      <p:ext uri="{BB962C8B-B14F-4D97-AF65-F5344CB8AC3E}">
        <p14:creationId xmlns:p14="http://schemas.microsoft.com/office/powerpoint/2010/main" val="2076879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AD8A-1DD0-5798-279E-723AFBF21AB2}"/>
              </a:ext>
            </a:extLst>
          </p:cNvPr>
          <p:cNvSpPr>
            <a:spLocks noGrp="1"/>
          </p:cNvSpPr>
          <p:nvPr>
            <p:ph type="title"/>
          </p:nvPr>
        </p:nvSpPr>
        <p:spPr/>
        <p:txBody>
          <a:bodyPr/>
          <a:lstStyle/>
          <a:p>
            <a:r>
              <a:rPr lang="en-US" b="1" dirty="0"/>
              <a:t>MODEL ARCHITECTURE</a:t>
            </a:r>
          </a:p>
        </p:txBody>
      </p:sp>
      <p:sp>
        <p:nvSpPr>
          <p:cNvPr id="3" name="Content Placeholder 2">
            <a:extLst>
              <a:ext uri="{FF2B5EF4-FFF2-40B4-BE49-F238E27FC236}">
                <a16:creationId xmlns:a16="http://schemas.microsoft.com/office/drawing/2014/main" id="{8EDE50FB-473C-3BEA-8431-B03765A8981F}"/>
              </a:ext>
            </a:extLst>
          </p:cNvPr>
          <p:cNvSpPr>
            <a:spLocks noGrp="1"/>
          </p:cNvSpPr>
          <p:nvPr>
            <p:ph idx="1"/>
          </p:nvPr>
        </p:nvSpPr>
        <p:spPr/>
        <p:txBody>
          <a:bodyPr>
            <a:normAutofit fontScale="92500" lnSpcReduction="20000"/>
          </a:bodyPr>
          <a:lstStyle/>
          <a:p>
            <a:r>
              <a:rPr lang="en-CA" b="1" dirty="0"/>
              <a:t>TRAINING DETAILS</a:t>
            </a:r>
            <a:endParaRPr lang="en-CA" dirty="0"/>
          </a:p>
          <a:p>
            <a:pPr>
              <a:buFont typeface="Arial" panose="020B0604020202020204" pitchFamily="34" charset="0"/>
              <a:buChar char="•"/>
            </a:pPr>
            <a:r>
              <a:rPr lang="en-CA" dirty="0"/>
              <a:t>SETUP: TRAINING PERFORMED USING PYTORCH IN GOOGLE COLAB, WITH HARDWARE ACCELERATION.</a:t>
            </a:r>
          </a:p>
          <a:p>
            <a:pPr>
              <a:buFont typeface="Arial" panose="020B0604020202020204" pitchFamily="34" charset="0"/>
              <a:buChar char="•"/>
            </a:pPr>
            <a:r>
              <a:rPr lang="en-CA" dirty="0"/>
              <a:t>HYPERPARAMETERS: LEARNING RATE, BATCH SIZE, AND NUMBER OF EPOCHS WERE OPTIMIZED.</a:t>
            </a:r>
          </a:p>
          <a:p>
            <a:pPr>
              <a:buFont typeface="Arial" panose="020B0604020202020204" pitchFamily="34" charset="0"/>
              <a:buChar char="•"/>
            </a:pPr>
            <a:r>
              <a:rPr lang="en-CA" dirty="0"/>
              <a:t>OPTIMIZATION: USED STOCHASTIC GRADIENT DESCENT (SGD) OPTIMIZER WITH MOMENTUM AND LEARNING RATE SCHEDULER.</a:t>
            </a:r>
          </a:p>
        </p:txBody>
      </p:sp>
      <p:sp>
        <p:nvSpPr>
          <p:cNvPr id="5" name="Content Placeholder 4">
            <a:extLst>
              <a:ext uri="{FF2B5EF4-FFF2-40B4-BE49-F238E27FC236}">
                <a16:creationId xmlns:a16="http://schemas.microsoft.com/office/drawing/2014/main" id="{92CFD42C-9F4E-2D2B-754C-DED3325D89CF}"/>
              </a:ext>
            </a:extLst>
          </p:cNvPr>
          <p:cNvSpPr>
            <a:spLocks noGrp="1"/>
          </p:cNvSpPr>
          <p:nvPr>
            <p:ph idx="13"/>
          </p:nvPr>
        </p:nvSpPr>
        <p:spPr/>
        <p:txBody>
          <a:bodyPr>
            <a:normAutofit lnSpcReduction="10000"/>
          </a:bodyPr>
          <a:lstStyle/>
          <a:p>
            <a:r>
              <a:rPr lang="en-CA" b="1" dirty="0"/>
              <a:t>PERFORMANCE RESULTS</a:t>
            </a:r>
            <a:endParaRPr lang="en-CA" dirty="0"/>
          </a:p>
          <a:p>
            <a:pPr>
              <a:buFont typeface="Arial" panose="020B0604020202020204" pitchFamily="34" charset="0"/>
              <a:buChar char="•"/>
            </a:pPr>
            <a:r>
              <a:rPr lang="en-CA" dirty="0"/>
              <a:t>TRAINING AND VALIDATION LOSS/ACCURACY PLOTS SHOWING THE MODEL'S PERFORMANCE OVER EPOCHS.</a:t>
            </a:r>
          </a:p>
          <a:p>
            <a:pPr>
              <a:buFont typeface="Arial" panose="020B0604020202020204" pitchFamily="34" charset="0"/>
              <a:buChar char="•"/>
            </a:pPr>
            <a:r>
              <a:rPr lang="en-CA" dirty="0"/>
              <a:t>CONFUSION MATRIX ILLUSTRATING THE CLASSIFICATION RESULTS.</a:t>
            </a:r>
          </a:p>
          <a:p>
            <a:pPr>
              <a:buFont typeface="Arial" panose="020B0604020202020204" pitchFamily="34" charset="0"/>
              <a:buChar char="•"/>
            </a:pPr>
            <a:r>
              <a:rPr lang="en-CA" dirty="0"/>
              <a:t>PERFORMANCE COMPARISON BETWEEN CNN AND ANN MODELS.</a:t>
            </a:r>
          </a:p>
        </p:txBody>
      </p:sp>
    </p:spTree>
    <p:extLst>
      <p:ext uri="{BB962C8B-B14F-4D97-AF65-F5344CB8AC3E}">
        <p14:creationId xmlns:p14="http://schemas.microsoft.com/office/powerpoint/2010/main" val="738267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AD8A-1DD0-5798-279E-723AFBF21AB2}"/>
              </a:ext>
            </a:extLst>
          </p:cNvPr>
          <p:cNvSpPr>
            <a:spLocks noGrp="1"/>
          </p:cNvSpPr>
          <p:nvPr>
            <p:ph type="title"/>
          </p:nvPr>
        </p:nvSpPr>
        <p:spPr/>
        <p:txBody>
          <a:bodyPr/>
          <a:lstStyle/>
          <a:p>
            <a:r>
              <a:rPr lang="en-US" b="1" dirty="0"/>
              <a:t>MODEL ARCHITECTURE</a:t>
            </a:r>
          </a:p>
        </p:txBody>
      </p:sp>
      <p:sp>
        <p:nvSpPr>
          <p:cNvPr id="3" name="Content Placeholder 2">
            <a:extLst>
              <a:ext uri="{FF2B5EF4-FFF2-40B4-BE49-F238E27FC236}">
                <a16:creationId xmlns:a16="http://schemas.microsoft.com/office/drawing/2014/main" id="{8EDE50FB-473C-3BEA-8431-B03765A8981F}"/>
              </a:ext>
            </a:extLst>
          </p:cNvPr>
          <p:cNvSpPr>
            <a:spLocks noGrp="1"/>
          </p:cNvSpPr>
          <p:nvPr>
            <p:ph idx="1"/>
          </p:nvPr>
        </p:nvSpPr>
        <p:spPr/>
        <p:txBody>
          <a:bodyPr>
            <a:normAutofit fontScale="62500" lnSpcReduction="20000"/>
          </a:bodyPr>
          <a:lstStyle/>
          <a:p>
            <a:pPr algn="just">
              <a:lnSpc>
                <a:spcPct val="120000"/>
              </a:lnSpc>
            </a:pPr>
            <a:r>
              <a:rPr lang="en-US" b="1" dirty="0"/>
              <a:t>HYPERPARAMETER SEARCH</a:t>
            </a:r>
          </a:p>
          <a:p>
            <a:pPr algn="just">
              <a:lnSpc>
                <a:spcPct val="120000"/>
              </a:lnSpc>
            </a:pPr>
            <a:r>
              <a:rPr lang="en-US" dirty="0"/>
              <a:t>DEFINE HYPERPARAMETER SPACE: THE CODE DEFINES A SEARCH SPACE FOR LEARNING RATES ([1E-3, 1E-4, 1E-5]) AND BATCH SIZES ([4, 8, 16]).</a:t>
            </a:r>
          </a:p>
          <a:p>
            <a:pPr algn="just">
              <a:lnSpc>
                <a:spcPct val="120000"/>
              </a:lnSpc>
            </a:pPr>
            <a:r>
              <a:rPr lang="en-US" dirty="0"/>
              <a:t>TRAIN AND EVALUATE MODELS: FOR EACH COMBINATION OF LEARNING RATE AND BATCH SIZE, A NEW CNN MODEL IS TRAINED FOR 25 EPOCHS USING ADAM OPTIMIZER AND CROSS-ENTROPY LOSS. THE MODEL'S PERFORMANCE IS EVALUATED ON THE TEST SET AFTER TRAINING.</a:t>
            </a:r>
          </a:p>
          <a:p>
            <a:pPr algn="just">
              <a:lnSpc>
                <a:spcPct val="120000"/>
              </a:lnSpc>
            </a:pPr>
            <a:r>
              <a:rPr lang="en-US" dirty="0"/>
              <a:t>SELECT BEST HYPERPARAMETERS: THE BEST HYPERPARAMETERS ARE IDENTIFIED BASED ON THE ACCURACY ACHIEVED ON THE TEST SET, AND THE PARAMETERS WITH THE HIGHEST ACCURACY ARE SAVED AS THE BEST.</a:t>
            </a:r>
          </a:p>
        </p:txBody>
      </p:sp>
      <p:sp>
        <p:nvSpPr>
          <p:cNvPr id="5" name="Content Placeholder 4">
            <a:extLst>
              <a:ext uri="{FF2B5EF4-FFF2-40B4-BE49-F238E27FC236}">
                <a16:creationId xmlns:a16="http://schemas.microsoft.com/office/drawing/2014/main" id="{92CFD42C-9F4E-2D2B-754C-DED3325D89CF}"/>
              </a:ext>
            </a:extLst>
          </p:cNvPr>
          <p:cNvSpPr>
            <a:spLocks noGrp="1"/>
          </p:cNvSpPr>
          <p:nvPr>
            <p:ph idx="13"/>
          </p:nvPr>
        </p:nvSpPr>
        <p:spPr>
          <a:xfrm>
            <a:off x="6329548" y="2141803"/>
            <a:ext cx="4917436" cy="3914850"/>
          </a:xfrm>
        </p:spPr>
        <p:txBody>
          <a:bodyPr>
            <a:noAutofit/>
          </a:bodyPr>
          <a:lstStyle/>
          <a:p>
            <a:pPr algn="just"/>
            <a:r>
              <a:rPr lang="en-US" sz="1500" b="1" dirty="0"/>
              <a:t>MODEL FINE-TUNING</a:t>
            </a:r>
          </a:p>
          <a:p>
            <a:pPr algn="just"/>
            <a:r>
              <a:rPr lang="en-US" sz="1500" dirty="0"/>
              <a:t>MODIFIED CNN ARCHITECTURE: THE CNN MODEL IS REFINED TO INCLUDE THREE CONVOLUTIONAL LAYERS WITH BATCH NORMALIZATION, RELU ACTIVATION, AND MAX-POOLING, FOLLOWED BY TWO FULLY CONNECTED LAYERS WITH DROPOUT FOR REGULARIZATION.</a:t>
            </a:r>
          </a:p>
          <a:p>
            <a:pPr algn="just"/>
            <a:r>
              <a:rPr lang="en-US" sz="1500" dirty="0"/>
              <a:t>USING SGD OPTIMIZER: THE FINE-TUNED CNN MODEL IS TRAINED USING STOCHASTIC GRADIENT DESCENT (SGD) OPTIMIZER WITH THE BEST LEARNING RATE IDENTIFIED FROM HYPERPARAMETER SEARCH AND MOMENTUM OF 0.9.</a:t>
            </a:r>
          </a:p>
          <a:p>
            <a:pPr algn="just"/>
            <a:r>
              <a:rPr lang="en-US" sz="1500" dirty="0"/>
              <a:t>LEARNING RATE SCHEDULER: A STEP LEARNING RATE SCHEDULER IS IMPLEMENTED TO ADJUST THE LEARNING RATE EVERY 10 EPOCHS BY A FACTOR OF 0.1 TO IMPROVE THE TRAINING PROCESS AND MODEL PERFORMANCE.</a:t>
            </a:r>
          </a:p>
        </p:txBody>
      </p:sp>
    </p:spTree>
    <p:extLst>
      <p:ext uri="{BB962C8B-B14F-4D97-AF65-F5344CB8AC3E}">
        <p14:creationId xmlns:p14="http://schemas.microsoft.com/office/powerpoint/2010/main" val="1678028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standing in front of a group of people">
            <a:extLst>
              <a:ext uri="{FF2B5EF4-FFF2-40B4-BE49-F238E27FC236}">
                <a16:creationId xmlns:a16="http://schemas.microsoft.com/office/drawing/2014/main" id="{09326C02-AA2C-C412-E1A4-A2EAFAA84AEF}"/>
              </a:ext>
            </a:extLst>
          </p:cNvPr>
          <p:cNvPicPr>
            <a:picLocks noGrp="1" noChangeAspect="1"/>
          </p:cNvPicPr>
          <p:nvPr>
            <p:ph type="pic" sz="quarter" idx="13"/>
          </p:nvPr>
        </p:nvPicPr>
        <p:blipFill>
          <a:blip r:embed="rId3"/>
          <a:srcRect l="7" r="7"/>
          <a:stretch/>
        </p:blipFill>
        <p:spPr/>
      </p:pic>
      <p:sp>
        <p:nvSpPr>
          <p:cNvPr id="3" name="Title 2">
            <a:extLst>
              <a:ext uri="{FF2B5EF4-FFF2-40B4-BE49-F238E27FC236}">
                <a16:creationId xmlns:a16="http://schemas.microsoft.com/office/drawing/2014/main" id="{3F5278DA-6C8A-199D-CC43-831ACF8AF132}"/>
              </a:ext>
            </a:extLst>
          </p:cNvPr>
          <p:cNvSpPr>
            <a:spLocks noGrp="1"/>
          </p:cNvSpPr>
          <p:nvPr>
            <p:ph type="ctrTitle"/>
          </p:nvPr>
        </p:nvSpPr>
        <p:spPr/>
        <p:txBody>
          <a:bodyPr bIns="548640" anchor="b" anchorCtr="0"/>
          <a:lstStyle/>
          <a:p>
            <a:r>
              <a:rPr lang="en-US" b="1" i="1" dirty="0"/>
              <a:t>MODEL FINE-TUNING</a:t>
            </a:r>
          </a:p>
        </p:txBody>
      </p:sp>
    </p:spTree>
    <p:extLst>
      <p:ext uri="{BB962C8B-B14F-4D97-AF65-F5344CB8AC3E}">
        <p14:creationId xmlns:p14="http://schemas.microsoft.com/office/powerpoint/2010/main" val="24965913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US" b="1" dirty="0"/>
              <a:t>MODEL FINE-TUNING</a:t>
            </a:r>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966959" cy="3754425"/>
          </a:xfrm>
        </p:spPr>
        <p:txBody>
          <a:bodyPr>
            <a:normAutofit fontScale="92500"/>
          </a:bodyPr>
          <a:lstStyle/>
          <a:p>
            <a:pPr algn="just"/>
            <a:r>
              <a:rPr lang="en-US" b="1" dirty="0"/>
              <a:t>MODIFIED CNN ARCHITECTURE</a:t>
            </a:r>
            <a:endParaRPr lang="en-US" dirty="0"/>
          </a:p>
          <a:p>
            <a:pPr algn="just">
              <a:buFont typeface="Arial" panose="020B0604020202020204" pitchFamily="34" charset="0"/>
              <a:buChar char="•"/>
            </a:pPr>
            <a:r>
              <a:rPr lang="en-US" dirty="0"/>
              <a:t>Convolutional Layers: Three convolutional layers are used, each followed by Batch Normalization and </a:t>
            </a:r>
            <a:r>
              <a:rPr lang="en-US" dirty="0" err="1"/>
              <a:t>ReLU</a:t>
            </a:r>
            <a:r>
              <a:rPr lang="en-US" dirty="0"/>
              <a:t> activation to stabilize and enhance the learning process.</a:t>
            </a:r>
          </a:p>
          <a:p>
            <a:pPr algn="just">
              <a:buFont typeface="Arial" panose="020B0604020202020204" pitchFamily="34" charset="0"/>
              <a:buChar char="•"/>
            </a:pPr>
            <a:r>
              <a:rPr lang="en-US" dirty="0"/>
              <a:t>Pooling Layers: Max-Pooling layers are added to reduce the spatial dimensions, which helps in reducing the number of parameters and computation in the network.</a:t>
            </a:r>
          </a:p>
          <a:p>
            <a:pPr algn="just">
              <a:buFont typeface="Arial" panose="020B0604020202020204" pitchFamily="34" charset="0"/>
              <a:buChar char="•"/>
            </a:pPr>
            <a:r>
              <a:rPr lang="en-US" dirty="0"/>
              <a:t>Fully Connected Layers: Two fully connected layers are included with a dropout layer in between to prevent overfitting. The dropout layer randomly drops a fraction of neurons during training, which helps the model become more robust.</a:t>
            </a:r>
          </a:p>
        </p:txBody>
      </p:sp>
    </p:spTree>
    <p:extLst>
      <p:ext uri="{BB962C8B-B14F-4D97-AF65-F5344CB8AC3E}">
        <p14:creationId xmlns:p14="http://schemas.microsoft.com/office/powerpoint/2010/main" val="2651670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US" b="1" dirty="0"/>
              <a:t>MODEL FINE-TUNING</a:t>
            </a:r>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966959" cy="3754425"/>
          </a:xfrm>
        </p:spPr>
        <p:txBody>
          <a:bodyPr>
            <a:normAutofit fontScale="92500" lnSpcReduction="20000"/>
          </a:bodyPr>
          <a:lstStyle/>
          <a:p>
            <a:pPr algn="just">
              <a:lnSpc>
                <a:spcPct val="110000"/>
              </a:lnSpc>
            </a:pPr>
            <a:r>
              <a:rPr lang="en-US" b="1" dirty="0"/>
              <a:t>USING SGD OPTIMIZER</a:t>
            </a:r>
            <a:endParaRPr lang="en-US" dirty="0"/>
          </a:p>
          <a:p>
            <a:pPr algn="just">
              <a:lnSpc>
                <a:spcPct val="110000"/>
              </a:lnSpc>
              <a:buFont typeface="Arial" panose="020B0604020202020204" pitchFamily="34" charset="0"/>
              <a:buChar char="•"/>
            </a:pPr>
            <a:r>
              <a:rPr lang="en-US" dirty="0"/>
              <a:t>THE MODEL IS TRAINED USING THE STOCHASTIC GRADIENT DESCENT (SGD) OPTIMIZER INSTEAD OF THE ADAM OPTIMIZER USED EARLIER.</a:t>
            </a:r>
          </a:p>
          <a:p>
            <a:pPr algn="just">
              <a:lnSpc>
                <a:spcPct val="110000"/>
              </a:lnSpc>
              <a:buFont typeface="Arial" panose="020B0604020202020204" pitchFamily="34" charset="0"/>
              <a:buChar char="•"/>
            </a:pPr>
            <a:r>
              <a:rPr lang="en-US" dirty="0"/>
              <a:t>SGD WITH MOMENTUM: THE OPTIMIZER USES A LEARNING RATE (FROM THE BEST PARAMETERS FOUND DURING HYPERPARAMETER SEARCH) AND MOMENTUM OF 0.9. MOMENTUM HELPS ACCELERATE THE GRADIENT VECTORS IN THE RIGHT DIRECTIONS, THUS LEADING TO FASTER CONVERGENCE.</a:t>
            </a:r>
          </a:p>
          <a:p>
            <a:pPr algn="just">
              <a:lnSpc>
                <a:spcPct val="110000"/>
              </a:lnSpc>
              <a:buFont typeface="Arial" panose="020B0604020202020204" pitchFamily="34" charset="0"/>
              <a:buChar char="•"/>
            </a:pPr>
            <a:r>
              <a:rPr lang="en-US" dirty="0"/>
              <a:t>LEARNING RATE: THE LEARNING RATE IS A CRUCIAL HYPERPARAMETER THAT CONTROLS HOW MUCH TO CHANGE THE MODEL IN RESPONSE TO THE ESTIMATED ERROR EACH TIME THE MODEL WEIGHTS ARE UPDATED.</a:t>
            </a:r>
          </a:p>
        </p:txBody>
      </p:sp>
    </p:spTree>
    <p:extLst>
      <p:ext uri="{BB962C8B-B14F-4D97-AF65-F5344CB8AC3E}">
        <p14:creationId xmlns:p14="http://schemas.microsoft.com/office/powerpoint/2010/main" val="18511687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US" b="1" dirty="0"/>
              <a:t>MODEL FINE-TUNING</a:t>
            </a:r>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966959" cy="3754425"/>
          </a:xfrm>
        </p:spPr>
        <p:txBody>
          <a:bodyPr>
            <a:normAutofit fontScale="92500" lnSpcReduction="20000"/>
          </a:bodyPr>
          <a:lstStyle/>
          <a:p>
            <a:pPr algn="just">
              <a:lnSpc>
                <a:spcPct val="110000"/>
              </a:lnSpc>
            </a:pPr>
            <a:r>
              <a:rPr lang="en-US" b="1" dirty="0"/>
              <a:t>IMPLEMENTING LEARNING RATE SCHEDULER</a:t>
            </a:r>
            <a:endParaRPr lang="en-US" dirty="0"/>
          </a:p>
          <a:p>
            <a:pPr algn="just">
              <a:lnSpc>
                <a:spcPct val="110000"/>
              </a:lnSpc>
              <a:buFont typeface="Arial" panose="020B0604020202020204" pitchFamily="34" charset="0"/>
              <a:buChar char="•"/>
            </a:pPr>
            <a:r>
              <a:rPr lang="en-US" dirty="0"/>
              <a:t>A STEP LEARNING RATE SCHEDULER IS IMPLEMENTED TO DYNAMICALLY ADJUST THE LEARNING RATE DURING TRAINING.</a:t>
            </a:r>
          </a:p>
          <a:p>
            <a:pPr algn="just">
              <a:lnSpc>
                <a:spcPct val="110000"/>
              </a:lnSpc>
              <a:buFont typeface="Arial" panose="020B0604020202020204" pitchFamily="34" charset="0"/>
              <a:buChar char="•"/>
            </a:pPr>
            <a:r>
              <a:rPr lang="en-US" dirty="0"/>
              <a:t>SCHEDULER FUNCTION: THE LEARNING RATE IS REDUCED BY A FACTOR OF 0.1 EVERY 10 EPOCHS. THIS HELPS IN FINE-TUNING THE LEARNING PROCESS BY ALLOWING THE MODEL TO MAKE LARGER UPDATES INITIALLY AND THEN FINE-TUNE THE WEIGHTS WITH SMALLER UPDATES AS IT GETS CLOSER TO THE OPTIMAL SOLUTION.</a:t>
            </a:r>
          </a:p>
          <a:p>
            <a:pPr algn="just">
              <a:lnSpc>
                <a:spcPct val="110000"/>
              </a:lnSpc>
              <a:buFont typeface="Arial" panose="020B0604020202020204" pitchFamily="34" charset="0"/>
              <a:buChar char="•"/>
            </a:pPr>
            <a:r>
              <a:rPr lang="en-US" dirty="0"/>
              <a:t>BENEFITS: THIS APPROACH HELPS IN PREVENTING THE MODEL FROM OVERSHOOTING THE MINIMA OF THE LOSS FUNCTION AND HELPS IN ACHIEVING BETTER CONVERGENCE.</a:t>
            </a:r>
          </a:p>
        </p:txBody>
      </p:sp>
    </p:spTree>
    <p:extLst>
      <p:ext uri="{BB962C8B-B14F-4D97-AF65-F5344CB8AC3E}">
        <p14:creationId xmlns:p14="http://schemas.microsoft.com/office/powerpoint/2010/main" val="3341866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416DB-BC4C-330B-1179-90F5684F6C18}"/>
              </a:ext>
            </a:extLst>
          </p:cNvPr>
          <p:cNvSpPr>
            <a:spLocks noGrp="1"/>
          </p:cNvSpPr>
          <p:nvPr>
            <p:ph type="title"/>
          </p:nvPr>
        </p:nvSpPr>
        <p:spPr>
          <a:xfrm>
            <a:off x="8332076" y="2263117"/>
            <a:ext cx="2818854" cy="1788527"/>
          </a:xfrm>
        </p:spPr>
        <p:txBody>
          <a:bodyPr>
            <a:normAutofit fontScale="90000"/>
          </a:bodyPr>
          <a:lstStyle/>
          <a:p>
            <a:pPr algn="ctr"/>
            <a:r>
              <a:rPr lang="en-CA" b="1" i="1" dirty="0"/>
              <a:t>INSIGHTS AND LEARNINGS</a:t>
            </a:r>
            <a:endParaRPr lang="en-US" b="1" i="1" dirty="0"/>
          </a:p>
        </p:txBody>
      </p:sp>
      <p:pic>
        <p:nvPicPr>
          <p:cNvPr id="6" name="Content Placeholder 14" descr="Office clerk searching for files">
            <a:extLst>
              <a:ext uri="{FF2B5EF4-FFF2-40B4-BE49-F238E27FC236}">
                <a16:creationId xmlns:a16="http://schemas.microsoft.com/office/drawing/2014/main" id="{08637BD7-EBE7-9B0F-2D96-E02697A450F5}"/>
              </a:ext>
            </a:extLst>
          </p:cNvPr>
          <p:cNvPicPr>
            <a:picLocks noGrp="1" noChangeAspect="1"/>
          </p:cNvPicPr>
          <p:nvPr>
            <p:ph sz="quarter" idx="15"/>
          </p:nvPr>
        </p:nvPicPr>
        <p:blipFill rotWithShape="1">
          <a:blip r:embed="rId3" cstate="print">
            <a:extLst>
              <a:ext uri="{28A0092B-C50C-407E-A947-70E740481C1C}">
                <a14:useLocalDpi xmlns:a14="http://schemas.microsoft.com/office/drawing/2010/main"/>
              </a:ext>
            </a:extLst>
          </a:blip>
          <a:stretch/>
        </p:blipFill>
        <p:spPr>
          <a:xfrm>
            <a:off x="640888" y="288896"/>
            <a:ext cx="4064924" cy="2797233"/>
          </a:xfrm>
        </p:spPr>
      </p:pic>
      <p:pic>
        <p:nvPicPr>
          <p:cNvPr id="7" name="Content Placeholder 19" descr="Three women brainstorming">
            <a:extLst>
              <a:ext uri="{FF2B5EF4-FFF2-40B4-BE49-F238E27FC236}">
                <a16:creationId xmlns:a16="http://schemas.microsoft.com/office/drawing/2014/main" id="{C5646C18-01E0-75C8-7655-4411D8143C91}"/>
              </a:ext>
            </a:extLst>
          </p:cNvPr>
          <p:cNvPicPr>
            <a:picLocks noGrp="1" noChangeAspect="1"/>
          </p:cNvPicPr>
          <p:nvPr>
            <p:ph sz="quarter" idx="16"/>
          </p:nvPr>
        </p:nvPicPr>
        <p:blipFill rotWithShape="1">
          <a:blip r:embed="rId4" cstate="print">
            <a:extLst>
              <a:ext uri="{28A0092B-C50C-407E-A947-70E740481C1C}">
                <a14:useLocalDpi xmlns:a14="http://schemas.microsoft.com/office/drawing/2010/main"/>
              </a:ext>
            </a:extLst>
          </a:blip>
          <a:stretch/>
        </p:blipFill>
        <p:spPr>
          <a:xfrm>
            <a:off x="639763" y="3417230"/>
            <a:ext cx="4067175" cy="2800077"/>
          </a:xfrm>
        </p:spPr>
      </p:pic>
    </p:spTree>
    <p:extLst>
      <p:ext uri="{BB962C8B-B14F-4D97-AF65-F5344CB8AC3E}">
        <p14:creationId xmlns:p14="http://schemas.microsoft.com/office/powerpoint/2010/main" val="19008682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CA" b="1" dirty="0"/>
              <a:t>INSIGHTS AND LEARNINGS</a:t>
            </a:r>
            <a:endParaRPr lang="en-US" b="1" dirty="0"/>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966959" cy="3754425"/>
          </a:xfrm>
        </p:spPr>
        <p:txBody>
          <a:bodyPr>
            <a:normAutofit fontScale="92500"/>
          </a:bodyPr>
          <a:lstStyle/>
          <a:p>
            <a:pPr algn="just">
              <a:lnSpc>
                <a:spcPct val="110000"/>
              </a:lnSpc>
            </a:pPr>
            <a:r>
              <a:rPr lang="en-US" b="1" dirty="0"/>
              <a:t>DATA ORGANIZATION AND PREPROCESSING</a:t>
            </a:r>
            <a:endParaRPr lang="en-US" dirty="0"/>
          </a:p>
          <a:p>
            <a:pPr algn="just">
              <a:lnSpc>
                <a:spcPct val="110000"/>
              </a:lnSpc>
              <a:buFont typeface="Arial" panose="020B0604020202020204" pitchFamily="34" charset="0"/>
              <a:buChar char="•"/>
            </a:pPr>
            <a:r>
              <a:rPr lang="en-US" dirty="0"/>
              <a:t>STRUCTURED DATA: THE DATASET IS ORGANIZED INTO TRAIN AND TEST FOLDERS WITH EACH FOLDER CONTAINING IMAGES REPRESENTING 15 DIFFERENT HUMAN ACTIVITIES. PROPER ORGANIZATION FACILITATES EFFICIENT DATA LOADING AND PREPROCESSING.</a:t>
            </a:r>
          </a:p>
          <a:p>
            <a:pPr algn="just">
              <a:lnSpc>
                <a:spcPct val="110000"/>
              </a:lnSpc>
              <a:buFont typeface="Arial" panose="020B0604020202020204" pitchFamily="34" charset="0"/>
              <a:buChar char="•"/>
            </a:pPr>
            <a:r>
              <a:rPr lang="en-US" dirty="0"/>
              <a:t>DATA AUGMENTATION: DATA AUGMENTATION TECHNIQUES SUCH AS RANDOM FLIPS, ROTATIONS, AND CROPS ARE UTILIZED TO INCREASE THE DIVERSITY OF TRAINING DATA, WHICH HELPS IN IMPROVING THE MODEL'S GENERALIZATION CAPABILITY.</a:t>
            </a:r>
          </a:p>
          <a:p>
            <a:pPr algn="just">
              <a:lnSpc>
                <a:spcPct val="110000"/>
              </a:lnSpc>
            </a:pPr>
            <a:endParaRPr lang="en-US" dirty="0"/>
          </a:p>
        </p:txBody>
      </p:sp>
    </p:spTree>
    <p:extLst>
      <p:ext uri="{BB962C8B-B14F-4D97-AF65-F5344CB8AC3E}">
        <p14:creationId xmlns:p14="http://schemas.microsoft.com/office/powerpoint/2010/main" val="33318605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CA" b="1" dirty="0"/>
              <a:t>INSIGHTS AND LEARNINGS</a:t>
            </a:r>
            <a:endParaRPr lang="en-US" b="1" dirty="0"/>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966959" cy="3754425"/>
          </a:xfrm>
        </p:spPr>
        <p:txBody>
          <a:bodyPr>
            <a:normAutofit/>
          </a:bodyPr>
          <a:lstStyle/>
          <a:p>
            <a:pPr algn="just"/>
            <a:r>
              <a:rPr lang="en-US" b="1" dirty="0"/>
              <a:t>MODEL ARCHITECTURE AND TRAINING</a:t>
            </a:r>
            <a:endParaRPr lang="en-US" dirty="0"/>
          </a:p>
          <a:p>
            <a:pPr algn="just">
              <a:buFont typeface="Arial" panose="020B0604020202020204" pitchFamily="34" charset="0"/>
              <a:buChar char="•"/>
            </a:pPr>
            <a:r>
              <a:rPr lang="en-US" dirty="0"/>
              <a:t>CONVOLUTIONAL NEURAL NETWORK (CNN): THE BASE MODEL ARCHITECTURE CONSISTS OF MULTIPLE CONVOLUTIONAL LAYERS FOLLOWED BY POOLING LAYERS, WHICH ARE EFFECTIVE IN EXTRACTING SPATIAL FEATURES FROM IMAGES.</a:t>
            </a:r>
          </a:p>
          <a:p>
            <a:pPr algn="just">
              <a:buFont typeface="Arial" panose="020B0604020202020204" pitchFamily="34" charset="0"/>
              <a:buChar char="•"/>
            </a:pPr>
            <a:r>
              <a:rPr lang="en-US" dirty="0"/>
              <a:t>BATCH NORMALIZATION AND DROPOUT: INCORPORATING BATCH NORMALIZATION LAYERS STABILIZES THE TRAINING PROCESS, WHILE DROPOUT LAYERS HELP IN REDUCING OVERFITTING BY RANDOMLY DROPPING NEURONS DURING TRAINING.</a:t>
            </a:r>
          </a:p>
        </p:txBody>
      </p:sp>
    </p:spTree>
    <p:extLst>
      <p:ext uri="{BB962C8B-B14F-4D97-AF65-F5344CB8AC3E}">
        <p14:creationId xmlns:p14="http://schemas.microsoft.com/office/powerpoint/2010/main" val="37871249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CA" b="1" dirty="0"/>
              <a:t>INSIGHTS AND LEARNINGS</a:t>
            </a:r>
            <a:endParaRPr lang="en-US" b="1" dirty="0"/>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966959" cy="3754425"/>
          </a:xfrm>
        </p:spPr>
        <p:txBody>
          <a:bodyPr>
            <a:normAutofit/>
          </a:bodyPr>
          <a:lstStyle/>
          <a:p>
            <a:pPr algn="just"/>
            <a:r>
              <a:rPr lang="en-US" b="1" dirty="0"/>
              <a:t>HYPERPARAMETER TUNING</a:t>
            </a:r>
            <a:endParaRPr lang="en-US" dirty="0"/>
          </a:p>
          <a:p>
            <a:pPr algn="just">
              <a:buFont typeface="Arial" panose="020B0604020202020204" pitchFamily="34" charset="0"/>
              <a:buChar char="•"/>
            </a:pPr>
            <a:r>
              <a:rPr lang="en-US" dirty="0"/>
              <a:t>LEARNING RATE AND BATCH SIZE: SYSTEMATICALLY TUNING THE LEARNING RATE AND BATCH SIZE IS CRUCIAL FOR ACHIEVING OPTIMAL PERFORMANCE. EXPERIMENTATION WITH DIFFERENT VALUES HELPS IN FINDING THE BEST COMBINATION THAT MAXIMIZES ACCURACY.</a:t>
            </a:r>
          </a:p>
          <a:p>
            <a:pPr algn="just">
              <a:buFont typeface="Arial" panose="020B0604020202020204" pitchFamily="34" charset="0"/>
              <a:buChar char="•"/>
            </a:pPr>
            <a:r>
              <a:rPr lang="en-US" dirty="0"/>
              <a:t>OPTIMIZER SELECTION: TESTING DIFFERENT OPTIMIZERS (E.G., ADAM, SGD WITH MOMENTUM) PROVIDES INSIGHT INTO WHICH OPTIMIZER WORKS BEST FOR THE GIVEN TASK. SGD WITH MOMENTUM WAS FOUND TO IMPROVE TRAINING STABILITY AND SPEED.</a:t>
            </a:r>
          </a:p>
        </p:txBody>
      </p:sp>
    </p:spTree>
    <p:extLst>
      <p:ext uri="{BB962C8B-B14F-4D97-AF65-F5344CB8AC3E}">
        <p14:creationId xmlns:p14="http://schemas.microsoft.com/office/powerpoint/2010/main" val="831573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p:txBody>
          <a:bodyPr/>
          <a:lstStyle/>
          <a:p>
            <a:r>
              <a:rPr lang="en-US" b="1" dirty="0"/>
              <a:t>AGENDA</a:t>
            </a:r>
          </a:p>
        </p:txBody>
      </p:sp>
      <p:sp>
        <p:nvSpPr>
          <p:cNvPr id="3" name="Content Placeholder 2">
            <a:extLst>
              <a:ext uri="{FF2B5EF4-FFF2-40B4-BE49-F238E27FC236}">
                <a16:creationId xmlns:a16="http://schemas.microsoft.com/office/drawing/2014/main" id="{F21C3D74-CBD0-AEEC-7CF1-ED875B10D2FB}"/>
              </a:ext>
            </a:extLst>
          </p:cNvPr>
          <p:cNvSpPr>
            <a:spLocks noGrp="1"/>
          </p:cNvSpPr>
          <p:nvPr>
            <p:ph idx="1"/>
          </p:nvPr>
        </p:nvSpPr>
        <p:spPr/>
        <p:txBody>
          <a:bodyPr/>
          <a:lstStyle/>
          <a:p>
            <a:r>
              <a:rPr lang="en-US" dirty="0"/>
              <a:t>INTRODUCTION</a:t>
            </a:r>
          </a:p>
          <a:p>
            <a:r>
              <a:rPr lang="en-US" dirty="0"/>
              <a:t>DATABASE</a:t>
            </a:r>
          </a:p>
          <a:p>
            <a:r>
              <a:rPr lang="en-US" dirty="0"/>
              <a:t>MODEL ARCHITECTURE</a:t>
            </a:r>
          </a:p>
          <a:p>
            <a:r>
              <a:rPr lang="en-US" dirty="0"/>
              <a:t>MODEL FINE-TUNING</a:t>
            </a:r>
          </a:p>
          <a:p>
            <a:r>
              <a:rPr lang="en-CA" dirty="0"/>
              <a:t>INSIGHTS AND LEARNINGS</a:t>
            </a:r>
            <a:endParaRPr lang="en-US" dirty="0"/>
          </a:p>
        </p:txBody>
      </p:sp>
    </p:spTree>
    <p:extLst>
      <p:ext uri="{BB962C8B-B14F-4D97-AF65-F5344CB8AC3E}">
        <p14:creationId xmlns:p14="http://schemas.microsoft.com/office/powerpoint/2010/main" val="36481632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CA" b="1" dirty="0"/>
              <a:t>INSIGHTS AND LEARNINGS</a:t>
            </a:r>
            <a:endParaRPr lang="en-US" b="1" dirty="0"/>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966959" cy="3754425"/>
          </a:xfrm>
        </p:spPr>
        <p:txBody>
          <a:bodyPr>
            <a:normAutofit/>
          </a:bodyPr>
          <a:lstStyle/>
          <a:p>
            <a:pPr algn="just"/>
            <a:r>
              <a:rPr lang="en-US" b="1" dirty="0"/>
              <a:t>EVALUATION AND METRICS</a:t>
            </a:r>
            <a:endParaRPr lang="en-US" dirty="0"/>
          </a:p>
          <a:p>
            <a:pPr algn="just">
              <a:buFont typeface="Arial" panose="020B0604020202020204" pitchFamily="34" charset="0"/>
              <a:buChar char="•"/>
            </a:pPr>
            <a:r>
              <a:rPr lang="en-US" dirty="0"/>
              <a:t>ACCURACY AND LOSS: MONITORING ACCURACY AND LOSS METRICS DURING TRAINING AND VALIDATION PHASES HELPS IN UNDERSTANDING THE MODEL'S PERFORMANCE AND IDENTIFYING OVERFITTING OR UNDERFITTING ISSUES.</a:t>
            </a:r>
          </a:p>
          <a:p>
            <a:pPr algn="just">
              <a:buFont typeface="Arial" panose="020B0604020202020204" pitchFamily="34" charset="0"/>
              <a:buChar char="•"/>
            </a:pPr>
            <a:r>
              <a:rPr lang="en-US" dirty="0"/>
              <a:t>CONFUSION MATRIX: ANALYZING THE CONFUSION MATRIX PROVIDES DETAILED INSIGHT INTO WHICH CLASSES ARE BEING MISCLASSIFIED, ALLOWING FOR TARGETED IMPROVEMENTS IN THE MODEL.</a:t>
            </a:r>
          </a:p>
        </p:txBody>
      </p:sp>
    </p:spTree>
    <p:extLst>
      <p:ext uri="{BB962C8B-B14F-4D97-AF65-F5344CB8AC3E}">
        <p14:creationId xmlns:p14="http://schemas.microsoft.com/office/powerpoint/2010/main" val="10379394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CA" b="1" dirty="0"/>
              <a:t>INSIGHTS AND LEARNINGS</a:t>
            </a:r>
            <a:endParaRPr lang="en-US" b="1" dirty="0"/>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966959" cy="3754425"/>
          </a:xfrm>
        </p:spPr>
        <p:txBody>
          <a:bodyPr>
            <a:normAutofit/>
          </a:bodyPr>
          <a:lstStyle/>
          <a:p>
            <a:pPr algn="just"/>
            <a:r>
              <a:rPr lang="en-US" b="1" dirty="0"/>
              <a:t>LEARNING RATE SCHEDULER</a:t>
            </a:r>
            <a:endParaRPr lang="en-US" dirty="0"/>
          </a:p>
          <a:p>
            <a:pPr algn="just">
              <a:buFont typeface="Arial" panose="020B0604020202020204" pitchFamily="34" charset="0"/>
              <a:buChar char="•"/>
            </a:pPr>
            <a:r>
              <a:rPr lang="en-US" dirty="0"/>
              <a:t>DYNAMIC ADJUSTMENT: IMPLEMENTING A LEARNING RATE SCHEDULER THAT REDUCES THE LEARNING RATE AFTER A SET NUMBER OF EPOCHS HELPS IN MAKING MORE REFINED UPDATES TO THE MODEL PARAMETERS, IMPROVING CONVERGENCE AND PERFORMANCE.</a:t>
            </a:r>
          </a:p>
        </p:txBody>
      </p:sp>
    </p:spTree>
    <p:extLst>
      <p:ext uri="{BB962C8B-B14F-4D97-AF65-F5344CB8AC3E}">
        <p14:creationId xmlns:p14="http://schemas.microsoft.com/office/powerpoint/2010/main" val="26851372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US" b="1" dirty="0"/>
              <a:t>KEY TAKEAWAYS</a:t>
            </a:r>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966959" cy="3754425"/>
          </a:xfrm>
        </p:spPr>
        <p:txBody>
          <a:bodyPr>
            <a:normAutofit fontScale="77500" lnSpcReduction="20000"/>
          </a:bodyPr>
          <a:lstStyle/>
          <a:p>
            <a:pPr algn="just">
              <a:lnSpc>
                <a:spcPct val="120000"/>
              </a:lnSpc>
              <a:buFont typeface="Arial" panose="020B0604020202020204" pitchFamily="34" charset="0"/>
              <a:buChar char="•"/>
            </a:pPr>
            <a:r>
              <a:rPr lang="en-US" dirty="0"/>
              <a:t>ORGANIZED DATA STRUCTURE AND EFFECTIVE PREPROCESSING ARE FUNDAMENTAL FOR BUILDING A SUCCESSFUL IMAGE CLASSIFICATION MODEL.</a:t>
            </a:r>
          </a:p>
          <a:p>
            <a:pPr algn="just">
              <a:lnSpc>
                <a:spcPct val="120000"/>
              </a:lnSpc>
              <a:buFont typeface="Arial" panose="020B0604020202020204" pitchFamily="34" charset="0"/>
              <a:buChar char="•"/>
            </a:pPr>
            <a:r>
              <a:rPr lang="en-US" dirty="0"/>
              <a:t>MODEL ARCHITECTURE ADJUSTMENTS AND REGULARIZATION TECHNIQUES PLAY A CRUCIAL ROLE IN ENHANCING MODEL PERFORMANCE AND GENERALIZATION.</a:t>
            </a:r>
          </a:p>
          <a:p>
            <a:pPr algn="just">
              <a:lnSpc>
                <a:spcPct val="120000"/>
              </a:lnSpc>
              <a:buFont typeface="Arial" panose="020B0604020202020204" pitchFamily="34" charset="0"/>
              <a:buChar char="•"/>
            </a:pPr>
            <a:r>
              <a:rPr lang="en-US" dirty="0"/>
              <a:t>HYPERPARAMETER TUNING AND OPTIMIZER SELECTION ARE VITAL FOR ACHIEVING HIGH ACCURACY AND STABLE TRAINING.</a:t>
            </a:r>
          </a:p>
          <a:p>
            <a:pPr algn="just">
              <a:lnSpc>
                <a:spcPct val="120000"/>
              </a:lnSpc>
              <a:buFont typeface="Arial" panose="020B0604020202020204" pitchFamily="34" charset="0"/>
              <a:buChar char="•"/>
            </a:pPr>
            <a:r>
              <a:rPr lang="en-US" dirty="0"/>
              <a:t>EVALUATION METRICS AND CONFUSION MATRIX ANALYSIS PROVIDE INSIGHTFUL FEEDBACK FOR MODEL IMPROVEMENTS.</a:t>
            </a:r>
          </a:p>
          <a:p>
            <a:pPr algn="just">
              <a:lnSpc>
                <a:spcPct val="120000"/>
              </a:lnSpc>
              <a:buFont typeface="Arial" panose="020B0604020202020204" pitchFamily="34" charset="0"/>
              <a:buChar char="•"/>
            </a:pPr>
            <a:r>
              <a:rPr lang="en-US" dirty="0"/>
              <a:t>LEARNING RATE SCHEDULERS AND FINE-TUNING STRATEGIES CONTRIBUTE TO BETTER MODEL CONVERGENCE AND OVERALL PERFORMANCE.</a:t>
            </a:r>
          </a:p>
        </p:txBody>
      </p:sp>
    </p:spTree>
    <p:extLst>
      <p:ext uri="{BB962C8B-B14F-4D97-AF65-F5344CB8AC3E}">
        <p14:creationId xmlns:p14="http://schemas.microsoft.com/office/powerpoint/2010/main" val="12289886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cxnSp>
        <p:nvCxnSpPr>
          <p:cNvPr id="1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68780D-8E26-778E-C4D0-B2ACB3D0C84C}"/>
              </a:ext>
            </a:extLst>
          </p:cNvPr>
          <p:cNvSpPr>
            <a:spLocks noGrp="1"/>
          </p:cNvSpPr>
          <p:nvPr>
            <p:ph type="title"/>
          </p:nvPr>
        </p:nvSpPr>
        <p:spPr>
          <a:xfrm>
            <a:off x="5172074" y="286603"/>
            <a:ext cx="5983605" cy="1450757"/>
          </a:xfrm>
        </p:spPr>
        <p:txBody>
          <a:bodyPr vert="horz" lIns="91440" tIns="45720" rIns="91440" bIns="45720" rtlCol="0" anchor="b">
            <a:normAutofit/>
          </a:bodyPr>
          <a:lstStyle/>
          <a:p>
            <a:r>
              <a:rPr lang="en-US" b="1" dirty="0"/>
              <a:t>REFERENCE</a:t>
            </a:r>
          </a:p>
        </p:txBody>
      </p:sp>
      <p:pic>
        <p:nvPicPr>
          <p:cNvPr id="5" name="Picture 4" descr="Red drawing pins on a map">
            <a:extLst>
              <a:ext uri="{FF2B5EF4-FFF2-40B4-BE49-F238E27FC236}">
                <a16:creationId xmlns:a16="http://schemas.microsoft.com/office/drawing/2014/main" id="{061368CD-CD4B-C70D-08A1-A6E81EDDA813}"/>
              </a:ext>
            </a:extLst>
          </p:cNvPr>
          <p:cNvPicPr>
            <a:picLocks noChangeAspect="1"/>
          </p:cNvPicPr>
          <p:nvPr/>
        </p:nvPicPr>
        <p:blipFill>
          <a:blip r:embed="rId2"/>
          <a:srcRect l="21040" r="28871"/>
          <a:stretch/>
        </p:blipFill>
        <p:spPr>
          <a:xfrm>
            <a:off x="20" y="10"/>
            <a:ext cx="4580077" cy="6857990"/>
          </a:xfrm>
          <a:prstGeom prst="rect">
            <a:avLst/>
          </a:prstGeom>
        </p:spPr>
      </p:pic>
      <p:cxnSp>
        <p:nvCxnSpPr>
          <p:cNvPr id="15" name="Straight Connector 14">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Table Placeholder 2">
            <a:extLst>
              <a:ext uri="{FF2B5EF4-FFF2-40B4-BE49-F238E27FC236}">
                <a16:creationId xmlns:a16="http://schemas.microsoft.com/office/drawing/2014/main" id="{8CDDCF37-AB5B-48DD-CFB8-0568E9FBF272}"/>
              </a:ext>
            </a:extLst>
          </p:cNvPr>
          <p:cNvSpPr>
            <a:spLocks noGrp="1"/>
          </p:cNvSpPr>
          <p:nvPr>
            <p:ph type="tbl" sz="quarter" idx="13"/>
          </p:nvPr>
        </p:nvSpPr>
        <p:spPr>
          <a:xfrm>
            <a:off x="5172074" y="2108201"/>
            <a:ext cx="5983606" cy="4272127"/>
          </a:xfrm>
        </p:spPr>
        <p:txBody>
          <a:bodyPr vert="horz" lIns="0" tIns="45720" rIns="0" bIns="45720" rtlCol="0">
            <a:normAutofit/>
          </a:bodyPr>
          <a:lstStyle/>
          <a:p>
            <a:pPr algn="just"/>
            <a:r>
              <a:rPr lang="en-US" dirty="0">
                <a:hlinkClick r:id="rId3"/>
              </a:rPr>
              <a:t>https://medium.com/bitgrit-data-science-publication/building-an-image-classification-model-with-pytorch-from-scratch-f10452073212</a:t>
            </a:r>
            <a:endParaRPr lang="en-US" dirty="0"/>
          </a:p>
          <a:p>
            <a:pPr algn="just"/>
            <a:r>
              <a:rPr lang="en-US" dirty="0">
                <a:hlinkClick r:id="rId4"/>
              </a:rPr>
              <a:t>https://www.kaggle.com/code/arnoldyanga/image-classification-using-pytorch</a:t>
            </a:r>
            <a:endParaRPr lang="en-US" dirty="0"/>
          </a:p>
          <a:p>
            <a:pPr algn="just"/>
            <a:r>
              <a:rPr lang="en-US" dirty="0">
                <a:hlinkClick r:id="rId5"/>
              </a:rPr>
              <a:t>https://medium.com/thecyphy/train-cnn-model-with-pytorch-21dafb918f48</a:t>
            </a:r>
            <a:endParaRPr lang="en-US" dirty="0"/>
          </a:p>
          <a:p>
            <a:pPr algn="just"/>
            <a:r>
              <a:rPr lang="en-US" dirty="0">
                <a:hlinkClick r:id="rId6"/>
              </a:rPr>
              <a:t>https://towardsdatascience.com/pytorch-vision-multiclass-image-classification-531025193aa</a:t>
            </a:r>
            <a:endParaRPr lang="en-US" dirty="0"/>
          </a:p>
          <a:p>
            <a:pPr algn="just"/>
            <a:r>
              <a:rPr lang="en-US" dirty="0">
                <a:hlinkClick r:id="rId7"/>
              </a:rPr>
              <a:t>https://pytorch.org/tutorials/beginner/blitz/cifar10_tutorial.html</a:t>
            </a:r>
            <a:endParaRPr lang="en-US" dirty="0"/>
          </a:p>
        </p:txBody>
      </p:sp>
    </p:spTree>
    <p:extLst>
      <p:ext uri="{BB962C8B-B14F-4D97-AF65-F5344CB8AC3E}">
        <p14:creationId xmlns:p14="http://schemas.microsoft.com/office/powerpoint/2010/main" val="23645434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p:txBody>
          <a:bodyPr>
            <a:normAutofit/>
          </a:bodyPr>
          <a:lstStyle/>
          <a:p>
            <a:r>
              <a:rPr lang="en-US" b="1" i="1" spc="600" dirty="0">
                <a:solidFill>
                  <a:schemeClr val="accent3"/>
                </a:solidFill>
                <a:effectLst>
                  <a:outerShdw blurRad="38100" dist="38100" dir="2700000" algn="tl">
                    <a:srgbClr val="000000">
                      <a:alpha val="43137"/>
                    </a:srgbClr>
                  </a:outerShdw>
                </a:effectLst>
              </a:rPr>
              <a:t>Thank you</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4" r="4"/>
          <a:stretch/>
        </p:blipFill>
        <p:spPr/>
      </p:pic>
      <p:sp>
        <p:nvSpPr>
          <p:cNvPr id="3" name="Content Placeholder 2">
            <a:extLst>
              <a:ext uri="{FF2B5EF4-FFF2-40B4-BE49-F238E27FC236}">
                <a16:creationId xmlns:a16="http://schemas.microsoft.com/office/drawing/2014/main" id="{6E155294-59B0-43EB-94D1-0BF9E1754452}"/>
              </a:ext>
            </a:extLst>
          </p:cNvPr>
          <p:cNvSpPr>
            <a:spLocks noGrp="1"/>
          </p:cNvSpPr>
          <p:nvPr>
            <p:ph idx="1"/>
          </p:nvPr>
        </p:nvSpPr>
        <p:spPr/>
        <p:txBody>
          <a:bodyPr vert="horz" lIns="91440" tIns="45720" rIns="0" bIns="45720" rtlCol="0" anchor="t">
            <a:normAutofit/>
          </a:bodyPr>
          <a:lstStyle/>
          <a:p>
            <a:r>
              <a:rPr lang="en-US" dirty="0"/>
              <a:t>DHRUV JOSHI</a:t>
            </a:r>
          </a:p>
          <a:p>
            <a:r>
              <a:rPr lang="en-US" dirty="0"/>
              <a:t>1216650</a:t>
            </a:r>
          </a:p>
          <a:p>
            <a:r>
              <a:rPr lang="en-US" dirty="0"/>
              <a:t>D_FANSHAWEONLINE.CA</a:t>
            </a:r>
          </a:p>
          <a:p>
            <a:r>
              <a:rPr lang="en-CA" dirty="0">
                <a:hlinkClick r:id="rId4"/>
              </a:rPr>
              <a:t>GITHUB.COM</a:t>
            </a:r>
            <a:endParaRPr lang="en-US" dirty="0"/>
          </a:p>
        </p:txBody>
      </p:sp>
    </p:spTree>
    <p:extLst>
      <p:ext uri="{BB962C8B-B14F-4D97-AF65-F5344CB8AC3E}">
        <p14:creationId xmlns:p14="http://schemas.microsoft.com/office/powerpoint/2010/main" val="850743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standing in front of a group of people">
            <a:extLst>
              <a:ext uri="{FF2B5EF4-FFF2-40B4-BE49-F238E27FC236}">
                <a16:creationId xmlns:a16="http://schemas.microsoft.com/office/drawing/2014/main" id="{09326C02-AA2C-C412-E1A4-A2EAFAA84AEF}"/>
              </a:ext>
            </a:extLst>
          </p:cNvPr>
          <p:cNvPicPr>
            <a:picLocks noGrp="1" noChangeAspect="1"/>
          </p:cNvPicPr>
          <p:nvPr>
            <p:ph type="pic" sz="quarter" idx="13"/>
          </p:nvPr>
        </p:nvPicPr>
        <p:blipFill>
          <a:blip r:embed="rId3"/>
          <a:srcRect l="7" r="7"/>
          <a:stretch/>
        </p:blipFill>
        <p:spPr/>
      </p:pic>
      <p:sp>
        <p:nvSpPr>
          <p:cNvPr id="3" name="Title 2">
            <a:extLst>
              <a:ext uri="{FF2B5EF4-FFF2-40B4-BE49-F238E27FC236}">
                <a16:creationId xmlns:a16="http://schemas.microsoft.com/office/drawing/2014/main" id="{3F5278DA-6C8A-199D-CC43-831ACF8AF132}"/>
              </a:ext>
            </a:extLst>
          </p:cNvPr>
          <p:cNvSpPr>
            <a:spLocks noGrp="1"/>
          </p:cNvSpPr>
          <p:nvPr>
            <p:ph type="ctrTitle"/>
          </p:nvPr>
        </p:nvSpPr>
        <p:spPr/>
        <p:txBody>
          <a:bodyPr bIns="548640" anchor="b" anchorCtr="0"/>
          <a:lstStyle/>
          <a:p>
            <a:r>
              <a:rPr lang="en-US" b="1" i="1" dirty="0"/>
              <a:t>INTRODUCTION</a:t>
            </a:r>
          </a:p>
        </p:txBody>
      </p:sp>
    </p:spTree>
    <p:extLst>
      <p:ext uri="{BB962C8B-B14F-4D97-AF65-F5344CB8AC3E}">
        <p14:creationId xmlns:p14="http://schemas.microsoft.com/office/powerpoint/2010/main" val="2972507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p:txBody>
          <a:bodyPr/>
          <a:lstStyle/>
          <a:p>
            <a:r>
              <a:rPr lang="en-US" b="1" dirty="0"/>
              <a:t>INTRODUCTION</a:t>
            </a:r>
          </a:p>
        </p:txBody>
      </p:sp>
      <p:sp>
        <p:nvSpPr>
          <p:cNvPr id="3" name="Content Placeholder 2">
            <a:extLst>
              <a:ext uri="{FF2B5EF4-FFF2-40B4-BE49-F238E27FC236}">
                <a16:creationId xmlns:a16="http://schemas.microsoft.com/office/drawing/2014/main" id="{4FA83709-886B-3B06-E9F0-11D361B52E6D}"/>
              </a:ext>
            </a:extLst>
          </p:cNvPr>
          <p:cNvSpPr>
            <a:spLocks noGrp="1"/>
          </p:cNvSpPr>
          <p:nvPr>
            <p:ph idx="1"/>
          </p:nvPr>
        </p:nvSpPr>
        <p:spPr/>
        <p:txBody>
          <a:bodyPr>
            <a:normAutofit lnSpcReduction="10000"/>
          </a:bodyPr>
          <a:lstStyle/>
          <a:p>
            <a:pPr algn="just">
              <a:lnSpc>
                <a:spcPct val="110000"/>
              </a:lnSpc>
            </a:pPr>
            <a:r>
              <a:rPr lang="en-US" dirty="0"/>
              <a:t>THE PROJECT AIMS TO BUILD AN IMAGE CLASSIFICATION MODEL USING CONVOLUTIONAL NEURAL NETWORKS (CNN). </a:t>
            </a:r>
          </a:p>
          <a:p>
            <a:pPr algn="just">
              <a:lnSpc>
                <a:spcPct val="110000"/>
              </a:lnSpc>
            </a:pPr>
            <a:r>
              <a:rPr lang="en-US" dirty="0"/>
              <a:t>TO CLASSIFY HUMAN ACTIVITIES INTO 15 DIFFERENT CATEGORIES.</a:t>
            </a:r>
          </a:p>
          <a:p>
            <a:pPr algn="just">
              <a:lnSpc>
                <a:spcPct val="110000"/>
              </a:lnSpc>
            </a:pPr>
            <a:r>
              <a:rPr lang="en-US" dirty="0"/>
              <a:t>THE MODEL WILL BE TRAINED TO RECOGNIZE ACTIVITIES SUCH AS CALLING, CLAPPING, CYCLING, DANCING, DRINKING, EATING, FIGHTING, HUGGING, LAUGHING, LISTENING TO MUSIC, RUNNING, SITTING, SLEEPING, TEXTING, AND USING A LAPTOP.</a:t>
            </a:r>
          </a:p>
          <a:p>
            <a:pPr algn="just">
              <a:lnSpc>
                <a:spcPct val="110000"/>
              </a:lnSpc>
            </a:pPr>
            <a:r>
              <a:rPr lang="en-US" dirty="0"/>
              <a:t>THE GOAL IS TO ACCURATELY CLASSIFY THE ACTIVITY DEPICTED IN EACH IMAGE, LEVERAGING THE POWERFUL FEATURE EXTRACTION CAPABILITIES OF CNNS.</a:t>
            </a:r>
          </a:p>
        </p:txBody>
      </p:sp>
    </p:spTree>
    <p:extLst>
      <p:ext uri="{BB962C8B-B14F-4D97-AF65-F5344CB8AC3E}">
        <p14:creationId xmlns:p14="http://schemas.microsoft.com/office/powerpoint/2010/main" val="3837593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EE49-D1D1-AC61-F6C4-AA6B07CA6400}"/>
              </a:ext>
            </a:extLst>
          </p:cNvPr>
          <p:cNvSpPr>
            <a:spLocks noGrp="1"/>
          </p:cNvSpPr>
          <p:nvPr>
            <p:ph type="title"/>
          </p:nvPr>
        </p:nvSpPr>
        <p:spPr/>
        <p:txBody>
          <a:bodyPr>
            <a:noAutofit/>
          </a:bodyPr>
          <a:lstStyle/>
          <a:p>
            <a:r>
              <a:rPr lang="en-US" b="1" i="1" dirty="0"/>
              <a:t>DATABASE</a:t>
            </a:r>
          </a:p>
        </p:txBody>
      </p:sp>
      <p:sp>
        <p:nvSpPr>
          <p:cNvPr id="3" name="Subtitle 2">
            <a:extLst>
              <a:ext uri="{FF2B5EF4-FFF2-40B4-BE49-F238E27FC236}">
                <a16:creationId xmlns:a16="http://schemas.microsoft.com/office/drawing/2014/main" id="{96733048-22A9-D939-B26C-9E8EDF36E4FE}"/>
              </a:ext>
            </a:extLst>
          </p:cNvPr>
          <p:cNvSpPr>
            <a:spLocks noGrp="1"/>
          </p:cNvSpPr>
          <p:nvPr>
            <p:ph type="subTitle" idx="1"/>
          </p:nvPr>
        </p:nvSpPr>
        <p:spPr>
          <a:xfrm>
            <a:off x="1065212" y="5943600"/>
            <a:ext cx="10058400" cy="690465"/>
          </a:xfrm>
        </p:spPr>
        <p:txBody>
          <a:bodyPr>
            <a:normAutofit/>
          </a:bodyPr>
          <a:lstStyle/>
          <a:p>
            <a:r>
              <a:rPr lang="en-CA" i="1" dirty="0"/>
              <a:t>Human Action Recognition</a:t>
            </a:r>
            <a:endParaRPr lang="en-US" i="1" dirty="0"/>
          </a:p>
        </p:txBody>
      </p:sp>
      <p:pic>
        <p:nvPicPr>
          <p:cNvPr id="7" name="Picture Placeholder 7" descr="Business man sitting at a desk">
            <a:extLst>
              <a:ext uri="{FF2B5EF4-FFF2-40B4-BE49-F238E27FC236}">
                <a16:creationId xmlns:a16="http://schemas.microsoft.com/office/drawing/2014/main" id="{44F51528-7C6C-676D-62ED-40AB97D9C5F2}"/>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3" r="3"/>
          <a:stretch/>
        </p:blipFill>
        <p:spPr/>
      </p:pic>
      <p:pic>
        <p:nvPicPr>
          <p:cNvPr id="8" name="Picture Placeholder 9" descr="Handshake">
            <a:extLst>
              <a:ext uri="{FF2B5EF4-FFF2-40B4-BE49-F238E27FC236}">
                <a16:creationId xmlns:a16="http://schemas.microsoft.com/office/drawing/2014/main" id="{42986763-B4C8-5057-6222-0EC4939E7104}"/>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l="3" r="3"/>
          <a:stretch/>
        </p:blipFill>
        <p:spPr/>
      </p:pic>
      <p:pic>
        <p:nvPicPr>
          <p:cNvPr id="9" name="Picture Placeholder 11" descr="A group of people meeting in a room and writing">
            <a:extLst>
              <a:ext uri="{FF2B5EF4-FFF2-40B4-BE49-F238E27FC236}">
                <a16:creationId xmlns:a16="http://schemas.microsoft.com/office/drawing/2014/main" id="{140AE90F-CD65-3895-59E8-B7606863E8F6}"/>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t="87" b="87"/>
          <a:stretch/>
        </p:blipFill>
        <p:spPr/>
      </p:pic>
    </p:spTree>
    <p:extLst>
      <p:ext uri="{BB962C8B-B14F-4D97-AF65-F5344CB8AC3E}">
        <p14:creationId xmlns:p14="http://schemas.microsoft.com/office/powerpoint/2010/main" val="1435895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p:txBody>
          <a:bodyPr/>
          <a:lstStyle/>
          <a:p>
            <a:r>
              <a:rPr lang="en-US" b="1" dirty="0"/>
              <a:t>DATABASE</a:t>
            </a:r>
          </a:p>
        </p:txBody>
      </p:sp>
      <p:sp>
        <p:nvSpPr>
          <p:cNvPr id="3" name="Content Placeholder 2">
            <a:extLst>
              <a:ext uri="{FF2B5EF4-FFF2-40B4-BE49-F238E27FC236}">
                <a16:creationId xmlns:a16="http://schemas.microsoft.com/office/drawing/2014/main" id="{4FA83709-886B-3B06-E9F0-11D361B52E6D}"/>
              </a:ext>
            </a:extLst>
          </p:cNvPr>
          <p:cNvSpPr>
            <a:spLocks noGrp="1"/>
          </p:cNvSpPr>
          <p:nvPr>
            <p:ph idx="1"/>
          </p:nvPr>
        </p:nvSpPr>
        <p:spPr/>
        <p:txBody>
          <a:bodyPr>
            <a:normAutofit fontScale="92500"/>
          </a:bodyPr>
          <a:lstStyle/>
          <a:p>
            <a:pPr algn="just">
              <a:lnSpc>
                <a:spcPct val="110000"/>
              </a:lnSpc>
            </a:pPr>
            <a:r>
              <a:rPr lang="en-US" dirty="0"/>
              <a:t>TRAIN- CONTAINS ALL THE IMAGES THAT ARE TO BE USED FOR TRAINING YOUR MODEL. IN THIS FOLDER, YOU WILL FIND 15 FOLDERS NAMELY CALLING, CLAPPING, CYCLING, DANCING, DRINKING, EATING, FIGHTING, HUGGING, LAUGHING, LISTENING_TO_MUSIC, RUNNING, SITTING, SLEEPING, TEXTING, USING_LAPTOP, WHICH CONTAIN THE IMAGES OF THE RESPECTIVE HUMAN ACTIVITIES.</a:t>
            </a:r>
          </a:p>
          <a:p>
            <a:pPr algn="just">
              <a:lnSpc>
                <a:spcPct val="110000"/>
              </a:lnSpc>
            </a:pPr>
            <a:r>
              <a:rPr lang="en-US" dirty="0"/>
              <a:t>TEST - CONTAINS 5400 IMAGES OF HUMAN ACTIVITIES. FOR THESE IMAGES, YOU ARE REQUIRED TO MAKE PREDICTIONS AS THE RESPECTIVE CLASS NAMES - CALLING, CLAPPING, CYCLING, DANCING, DRINKING, EATING, FIGHTING, HUGGING, LAUGHING, LISTENING_TO_MUSIC, RUNNING, SITTING, SLEEPING, TEXTING, USING_LAPTOP.</a:t>
            </a:r>
          </a:p>
        </p:txBody>
      </p:sp>
    </p:spTree>
    <p:extLst>
      <p:ext uri="{BB962C8B-B14F-4D97-AF65-F5344CB8AC3E}">
        <p14:creationId xmlns:p14="http://schemas.microsoft.com/office/powerpoint/2010/main" val="1666731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8" descr="Business team brainstorming">
            <a:extLst>
              <a:ext uri="{FF2B5EF4-FFF2-40B4-BE49-F238E27FC236}">
                <a16:creationId xmlns:a16="http://schemas.microsoft.com/office/drawing/2014/main" id="{424B3BE0-07C0-D05C-0B61-4BE33E9E08F6}"/>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t="27277" b="27277"/>
          <a:stretch/>
        </p:blipFill>
        <p:spPr/>
      </p:pic>
      <p:sp>
        <p:nvSpPr>
          <p:cNvPr id="3" name="Title 2">
            <a:extLst>
              <a:ext uri="{FF2B5EF4-FFF2-40B4-BE49-F238E27FC236}">
                <a16:creationId xmlns:a16="http://schemas.microsoft.com/office/drawing/2014/main" id="{FB207F5D-5F40-264B-0403-3682CB3DC65D}"/>
              </a:ext>
            </a:extLst>
          </p:cNvPr>
          <p:cNvSpPr>
            <a:spLocks noGrp="1"/>
          </p:cNvSpPr>
          <p:nvPr>
            <p:ph type="ctrTitle"/>
          </p:nvPr>
        </p:nvSpPr>
        <p:spPr/>
        <p:txBody>
          <a:bodyPr tIns="274320" rIns="822960" bIns="914400" anchor="b" anchorCtr="0"/>
          <a:lstStyle/>
          <a:p>
            <a:r>
              <a:rPr lang="en-US" b="1" i="1" dirty="0"/>
              <a:t>MODEL ARCHITECTURE</a:t>
            </a:r>
          </a:p>
        </p:txBody>
      </p:sp>
    </p:spTree>
    <p:extLst>
      <p:ext uri="{BB962C8B-B14F-4D97-AF65-F5344CB8AC3E}">
        <p14:creationId xmlns:p14="http://schemas.microsoft.com/office/powerpoint/2010/main" val="30422888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AD8A-1DD0-5798-279E-723AFBF21AB2}"/>
              </a:ext>
            </a:extLst>
          </p:cNvPr>
          <p:cNvSpPr>
            <a:spLocks noGrp="1"/>
          </p:cNvSpPr>
          <p:nvPr>
            <p:ph type="title"/>
          </p:nvPr>
        </p:nvSpPr>
        <p:spPr/>
        <p:txBody>
          <a:bodyPr/>
          <a:lstStyle/>
          <a:p>
            <a:r>
              <a:rPr lang="en-US" b="1" dirty="0"/>
              <a:t>MODEL ARCHITECTURE</a:t>
            </a:r>
          </a:p>
        </p:txBody>
      </p:sp>
      <p:sp>
        <p:nvSpPr>
          <p:cNvPr id="3" name="Content Placeholder 2">
            <a:extLst>
              <a:ext uri="{FF2B5EF4-FFF2-40B4-BE49-F238E27FC236}">
                <a16:creationId xmlns:a16="http://schemas.microsoft.com/office/drawing/2014/main" id="{8EDE50FB-473C-3BEA-8431-B03765A8981F}"/>
              </a:ext>
            </a:extLst>
          </p:cNvPr>
          <p:cNvSpPr>
            <a:spLocks noGrp="1"/>
          </p:cNvSpPr>
          <p:nvPr>
            <p:ph idx="1"/>
          </p:nvPr>
        </p:nvSpPr>
        <p:spPr/>
        <p:txBody>
          <a:bodyPr>
            <a:normAutofit fontScale="92500" lnSpcReduction="20000"/>
          </a:bodyPr>
          <a:lstStyle/>
          <a:p>
            <a:pPr algn="just">
              <a:lnSpc>
                <a:spcPct val="110000"/>
              </a:lnSpc>
            </a:pPr>
            <a:r>
              <a:rPr lang="en-US" b="1" dirty="0"/>
              <a:t>DATA PREPARATION</a:t>
            </a:r>
            <a:endParaRPr lang="en-US" dirty="0"/>
          </a:p>
          <a:p>
            <a:pPr algn="just">
              <a:lnSpc>
                <a:spcPct val="110000"/>
              </a:lnSpc>
              <a:buFont typeface="Arial" panose="020B0604020202020204" pitchFamily="34" charset="0"/>
              <a:buChar char="•"/>
            </a:pPr>
            <a:r>
              <a:rPr lang="en-US" dirty="0"/>
              <a:t>THE DATA WAS PREPROCESSED BY LOADING FROM GOOGLE DRIVE, CONVERTING LABELS INTO NUMERIC FORM USING LABEL ENCODING.</a:t>
            </a:r>
          </a:p>
          <a:p>
            <a:pPr algn="just">
              <a:lnSpc>
                <a:spcPct val="110000"/>
              </a:lnSpc>
              <a:buFont typeface="Arial" panose="020B0604020202020204" pitchFamily="34" charset="0"/>
              <a:buChar char="•"/>
            </a:pPr>
            <a:r>
              <a:rPr lang="en-US" dirty="0"/>
              <a:t>THE DATA WAS BALANCED BY SELECTING AN EQUAL NUMBER OF IMAGES PER CLASS.</a:t>
            </a:r>
          </a:p>
          <a:p>
            <a:pPr algn="just">
              <a:lnSpc>
                <a:spcPct val="110000"/>
              </a:lnSpc>
              <a:buFont typeface="Arial" panose="020B0604020202020204" pitchFamily="34" charset="0"/>
              <a:buChar char="•"/>
            </a:pPr>
            <a:r>
              <a:rPr lang="en-US" dirty="0"/>
              <a:t>THE DATASET WAS SPLIT INTO TRAINING AND TESTING SETS.</a:t>
            </a:r>
          </a:p>
        </p:txBody>
      </p:sp>
      <p:sp>
        <p:nvSpPr>
          <p:cNvPr id="5" name="Content Placeholder 4">
            <a:extLst>
              <a:ext uri="{FF2B5EF4-FFF2-40B4-BE49-F238E27FC236}">
                <a16:creationId xmlns:a16="http://schemas.microsoft.com/office/drawing/2014/main" id="{92CFD42C-9F4E-2D2B-754C-DED3325D89CF}"/>
              </a:ext>
            </a:extLst>
          </p:cNvPr>
          <p:cNvSpPr>
            <a:spLocks noGrp="1"/>
          </p:cNvSpPr>
          <p:nvPr>
            <p:ph idx="13"/>
          </p:nvPr>
        </p:nvSpPr>
        <p:spPr/>
        <p:txBody>
          <a:bodyPr>
            <a:normAutofit lnSpcReduction="10000"/>
          </a:bodyPr>
          <a:lstStyle/>
          <a:p>
            <a:pPr algn="just"/>
            <a:r>
              <a:rPr lang="en-US" b="1" dirty="0"/>
              <a:t>CONVOLUTIONAL NEURAL NETWORK (CNN) ARCHITECTURE</a:t>
            </a:r>
            <a:endParaRPr lang="en-US" dirty="0"/>
          </a:p>
          <a:p>
            <a:pPr algn="just">
              <a:buFont typeface="Arial" panose="020B0604020202020204" pitchFamily="34" charset="0"/>
              <a:buChar char="•"/>
            </a:pPr>
            <a:r>
              <a:rPr lang="en-US" dirty="0"/>
              <a:t>OVERVIEW: CNN MODEL WITH MULTIPLE CONVOLUTIONAL LAYERS, BATCH NORMALIZATION, RELU ACTIVATION, AND MAX-POOLING LAYERS.</a:t>
            </a:r>
          </a:p>
          <a:p>
            <a:pPr algn="just">
              <a:buFont typeface="Arial" panose="020B0604020202020204" pitchFamily="34" charset="0"/>
              <a:buChar char="•"/>
            </a:pPr>
            <a:r>
              <a:rPr lang="en-US" dirty="0"/>
              <a:t>DIAGRAM: FLOWCHART SHOWING THE LAYERS AND THEIR CONFIGURATIONS.</a:t>
            </a:r>
          </a:p>
        </p:txBody>
      </p:sp>
    </p:spTree>
    <p:extLst>
      <p:ext uri="{BB962C8B-B14F-4D97-AF65-F5344CB8AC3E}">
        <p14:creationId xmlns:p14="http://schemas.microsoft.com/office/powerpoint/2010/main" val="4288213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165E3-9E0A-F2EF-DF37-47B1020DA6CF}"/>
              </a:ext>
            </a:extLst>
          </p:cNvPr>
          <p:cNvSpPr>
            <a:spLocks noGrp="1"/>
          </p:cNvSpPr>
          <p:nvPr>
            <p:ph type="title"/>
          </p:nvPr>
        </p:nvSpPr>
        <p:spPr/>
        <p:txBody>
          <a:bodyPr/>
          <a:lstStyle/>
          <a:p>
            <a:r>
              <a:rPr lang="en-US" b="1" dirty="0"/>
              <a:t>MODEL ARCHITECTURE</a:t>
            </a:r>
            <a:endParaRPr lang="en-CA" b="1" dirty="0"/>
          </a:p>
        </p:txBody>
      </p:sp>
      <p:pic>
        <p:nvPicPr>
          <p:cNvPr id="1026" name="Picture 2" descr="What is Convolutional Neural Network — CNN (Deep Learning)">
            <a:extLst>
              <a:ext uri="{FF2B5EF4-FFF2-40B4-BE49-F238E27FC236}">
                <a16:creationId xmlns:a16="http://schemas.microsoft.com/office/drawing/2014/main" id="{DFCEAB7E-F1CB-04B9-29B9-7607B8868B7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96963" y="2179122"/>
            <a:ext cx="4999037" cy="30780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onvolutional Layer - an overview | ScienceDirect Topics">
            <a:extLst>
              <a:ext uri="{FF2B5EF4-FFF2-40B4-BE49-F238E27FC236}">
                <a16:creationId xmlns:a16="http://schemas.microsoft.com/office/drawing/2014/main" id="{4C644E01-5A09-E515-CB5E-D81CC13724FB}"/>
              </a:ext>
            </a:extLst>
          </p:cNvPr>
          <p:cNvPicPr>
            <a:picLocks noGrp="1" noChangeAspect="1" noChangeArrowheads="1"/>
          </p:cNvPicPr>
          <p:nvPr>
            <p:ph idx="13"/>
          </p:nvPr>
        </p:nvPicPr>
        <p:blipFill rotWithShape="1">
          <a:blip r:embed="rId3">
            <a:extLst>
              <a:ext uri="{28A0092B-C50C-407E-A947-70E740481C1C}">
                <a14:useLocalDpi xmlns:a14="http://schemas.microsoft.com/office/drawing/2010/main" val="0"/>
              </a:ext>
            </a:extLst>
          </a:blip>
          <a:srcRect l="37088" t="1048" r="435" b="11558"/>
          <a:stretch/>
        </p:blipFill>
        <p:spPr bwMode="auto">
          <a:xfrm>
            <a:off x="6126480" y="2054880"/>
            <a:ext cx="4999037" cy="3326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2794075"/>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887178-918B-41B5-90B5-AF84E76A4227}">
  <ds:schemaRefs>
    <ds:schemaRef ds:uri="http://schemas.microsoft.com/sharepoint/v3/contenttype/forms"/>
  </ds:schemaRefs>
</ds:datastoreItem>
</file>

<file path=customXml/itemProps2.xml><?xml version="1.0" encoding="utf-8"?>
<ds:datastoreItem xmlns:ds="http://schemas.openxmlformats.org/officeDocument/2006/customXml" ds:itemID="{54E6FD3E-3033-4D44-9759-980DCC3E7F4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6FDF0338-C524-4CF6-9268-3569B65741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Retrospect design</Template>
  <TotalTime>517</TotalTime>
  <Words>1408</Words>
  <Application>Microsoft Office PowerPoint</Application>
  <PresentationFormat>Widescreen</PresentationFormat>
  <Paragraphs>121</Paragraphs>
  <Slides>24</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Aptos</vt:lpstr>
      <vt:lpstr>Arial</vt:lpstr>
      <vt:lpstr>Calibri</vt:lpstr>
      <vt:lpstr>Calibri Light</vt:lpstr>
      <vt:lpstr>RetrospectVTI</vt:lpstr>
      <vt:lpstr>CAPSTONE PROJECT PYTORCH</vt:lpstr>
      <vt:lpstr>AGENDA</vt:lpstr>
      <vt:lpstr>INTRODUCTION</vt:lpstr>
      <vt:lpstr>INTRODUCTION</vt:lpstr>
      <vt:lpstr>DATABASE</vt:lpstr>
      <vt:lpstr>DATABASE</vt:lpstr>
      <vt:lpstr>MODEL ARCHITECTURE</vt:lpstr>
      <vt:lpstr>MODEL ARCHITECTURE</vt:lpstr>
      <vt:lpstr>MODEL ARCHITECTURE</vt:lpstr>
      <vt:lpstr>MODEL ARCHITECTURE</vt:lpstr>
      <vt:lpstr>MODEL ARCHITECTURE</vt:lpstr>
      <vt:lpstr>MODEL FINE-TUNING</vt:lpstr>
      <vt:lpstr>MODEL FINE-TUNING</vt:lpstr>
      <vt:lpstr>MODEL FINE-TUNING</vt:lpstr>
      <vt:lpstr>MODEL FINE-TUNING</vt:lpstr>
      <vt:lpstr>INSIGHTS AND LEARNINGS</vt:lpstr>
      <vt:lpstr>INSIGHTS AND LEARNINGS</vt:lpstr>
      <vt:lpstr>INSIGHTS AND LEARNINGS</vt:lpstr>
      <vt:lpstr>INSIGHTS AND LEARNINGS</vt:lpstr>
      <vt:lpstr>INSIGHTS AND LEARNINGS</vt:lpstr>
      <vt:lpstr>INSIGHTS AND LEARNINGS</vt:lpstr>
      <vt:lpstr>KEY TAKEAWAYS</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Dhruv Joshi</dc:creator>
  <cp:lastModifiedBy>Dhruv Joshi</cp:lastModifiedBy>
  <cp:revision>4</cp:revision>
  <dcterms:created xsi:type="dcterms:W3CDTF">2024-08-03T02:47:47Z</dcterms:created>
  <dcterms:modified xsi:type="dcterms:W3CDTF">2024-08-05T08:07:43Z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